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53"/>
  </p:notesMasterIdLst>
  <p:sldIdLst>
    <p:sldId id="256" r:id="rId2"/>
    <p:sldId id="259" r:id="rId3"/>
    <p:sldId id="298" r:id="rId4"/>
    <p:sldId id="299" r:id="rId5"/>
    <p:sldId id="300" r:id="rId6"/>
    <p:sldId id="301" r:id="rId7"/>
    <p:sldId id="302" r:id="rId8"/>
    <p:sldId id="291" r:id="rId9"/>
    <p:sldId id="293" r:id="rId10"/>
    <p:sldId id="297" r:id="rId11"/>
    <p:sldId id="303" r:id="rId12"/>
    <p:sldId id="264" r:id="rId13"/>
    <p:sldId id="263" r:id="rId14"/>
    <p:sldId id="283" r:id="rId15"/>
    <p:sldId id="280" r:id="rId16"/>
    <p:sldId id="282" r:id="rId17"/>
    <p:sldId id="270" r:id="rId18"/>
    <p:sldId id="272" r:id="rId19"/>
    <p:sldId id="273" r:id="rId20"/>
    <p:sldId id="304" r:id="rId21"/>
    <p:sldId id="296" r:id="rId22"/>
    <p:sldId id="305" r:id="rId23"/>
    <p:sldId id="294" r:id="rId24"/>
    <p:sldId id="295" r:id="rId25"/>
    <p:sldId id="275" r:id="rId26"/>
    <p:sldId id="319" r:id="rId27"/>
    <p:sldId id="306" r:id="rId28"/>
    <p:sldId id="307" r:id="rId29"/>
    <p:sldId id="308" r:id="rId30"/>
    <p:sldId id="309" r:id="rId31"/>
    <p:sldId id="310" r:id="rId32"/>
    <p:sldId id="311" r:id="rId33"/>
    <p:sldId id="312" r:id="rId34"/>
    <p:sldId id="313" r:id="rId35"/>
    <p:sldId id="314" r:id="rId36"/>
    <p:sldId id="315" r:id="rId37"/>
    <p:sldId id="316" r:id="rId38"/>
    <p:sldId id="317" r:id="rId39"/>
    <p:sldId id="318" r:id="rId40"/>
    <p:sldId id="320" r:id="rId41"/>
    <p:sldId id="332" r:id="rId42"/>
    <p:sldId id="322" r:id="rId43"/>
    <p:sldId id="323" r:id="rId44"/>
    <p:sldId id="324" r:id="rId45"/>
    <p:sldId id="325" r:id="rId46"/>
    <p:sldId id="330" r:id="rId47"/>
    <p:sldId id="326" r:id="rId48"/>
    <p:sldId id="327" r:id="rId49"/>
    <p:sldId id="329" r:id="rId50"/>
    <p:sldId id="331" r:id="rId51"/>
    <p:sldId id="276" r:id="rId52"/>
  </p:sldIdLst>
  <p:sldSz cx="9144000" cy="6858000" type="screen4x3"/>
  <p:notesSz cx="6858000" cy="9144000"/>
  <p:defaultTextStyle>
    <a:defPPr>
      <a:defRPr lang="en-GB"/>
    </a:defPPr>
    <a:lvl1pPr algn="l" defTabSz="457200" rtl="0" eaLnBrk="0" fontAlgn="base" hangingPunct="0">
      <a:spcBef>
        <a:spcPct val="0"/>
      </a:spcBef>
      <a:spcAft>
        <a:spcPct val="0"/>
      </a:spcAft>
      <a:buClr>
        <a:srgbClr val="000000"/>
      </a:buClr>
      <a:buSzPct val="100000"/>
      <a:buFont typeface="Arial" charset="0"/>
      <a:defRPr kern="1200">
        <a:solidFill>
          <a:schemeClr val="bg1"/>
        </a:solidFill>
        <a:latin typeface="Arial" charset="0"/>
        <a:ea typeface="+mn-ea"/>
        <a:cs typeface="+mn-cs"/>
      </a:defRPr>
    </a:lvl1pPr>
    <a:lvl2pPr marL="457200" algn="l" defTabSz="457200" rtl="0" eaLnBrk="0" fontAlgn="base" hangingPunct="0">
      <a:spcBef>
        <a:spcPct val="0"/>
      </a:spcBef>
      <a:spcAft>
        <a:spcPct val="0"/>
      </a:spcAft>
      <a:buClr>
        <a:srgbClr val="000000"/>
      </a:buClr>
      <a:buSzPct val="100000"/>
      <a:buFont typeface="Arial" charset="0"/>
      <a:defRPr kern="1200">
        <a:solidFill>
          <a:schemeClr val="bg1"/>
        </a:solidFill>
        <a:latin typeface="Arial" charset="0"/>
        <a:ea typeface="+mn-ea"/>
        <a:cs typeface="+mn-cs"/>
      </a:defRPr>
    </a:lvl2pPr>
    <a:lvl3pPr marL="914400" algn="l" defTabSz="457200" rtl="0" eaLnBrk="0" fontAlgn="base" hangingPunct="0">
      <a:spcBef>
        <a:spcPct val="0"/>
      </a:spcBef>
      <a:spcAft>
        <a:spcPct val="0"/>
      </a:spcAft>
      <a:buClr>
        <a:srgbClr val="000000"/>
      </a:buClr>
      <a:buSzPct val="100000"/>
      <a:buFont typeface="Arial" charset="0"/>
      <a:defRPr kern="1200">
        <a:solidFill>
          <a:schemeClr val="bg1"/>
        </a:solidFill>
        <a:latin typeface="Arial" charset="0"/>
        <a:ea typeface="+mn-ea"/>
        <a:cs typeface="+mn-cs"/>
      </a:defRPr>
    </a:lvl3pPr>
    <a:lvl4pPr marL="1371600" algn="l" defTabSz="457200" rtl="0" eaLnBrk="0" fontAlgn="base" hangingPunct="0">
      <a:spcBef>
        <a:spcPct val="0"/>
      </a:spcBef>
      <a:spcAft>
        <a:spcPct val="0"/>
      </a:spcAft>
      <a:buClr>
        <a:srgbClr val="000000"/>
      </a:buClr>
      <a:buSzPct val="100000"/>
      <a:buFont typeface="Arial" charset="0"/>
      <a:defRPr kern="1200">
        <a:solidFill>
          <a:schemeClr val="bg1"/>
        </a:solidFill>
        <a:latin typeface="Arial" charset="0"/>
        <a:ea typeface="+mn-ea"/>
        <a:cs typeface="+mn-cs"/>
      </a:defRPr>
    </a:lvl4pPr>
    <a:lvl5pPr marL="1828800" algn="l" defTabSz="457200" rtl="0" eaLnBrk="0" fontAlgn="base" hangingPunct="0">
      <a:spcBef>
        <a:spcPct val="0"/>
      </a:spcBef>
      <a:spcAft>
        <a:spcPct val="0"/>
      </a:spcAft>
      <a:buClr>
        <a:srgbClr val="000000"/>
      </a:buClr>
      <a:buSzPct val="100000"/>
      <a:buFont typeface="Arial" charset="0"/>
      <a:defRPr kern="1200">
        <a:solidFill>
          <a:schemeClr val="bg1"/>
        </a:solidFill>
        <a:latin typeface="Arial" charset="0"/>
        <a:ea typeface="+mn-ea"/>
        <a:cs typeface="+mn-cs"/>
      </a:defRPr>
    </a:lvl5pPr>
    <a:lvl6pPr marL="2286000" algn="l" defTabSz="914400" rtl="0" eaLnBrk="1" latinLnBrk="0" hangingPunct="1">
      <a:defRPr kern="1200">
        <a:solidFill>
          <a:schemeClr val="bg1"/>
        </a:solidFill>
        <a:latin typeface="Arial" charset="0"/>
        <a:ea typeface="+mn-ea"/>
        <a:cs typeface="+mn-cs"/>
      </a:defRPr>
    </a:lvl6pPr>
    <a:lvl7pPr marL="2743200" algn="l" defTabSz="914400" rtl="0" eaLnBrk="1" latinLnBrk="0" hangingPunct="1">
      <a:defRPr kern="1200">
        <a:solidFill>
          <a:schemeClr val="bg1"/>
        </a:solidFill>
        <a:latin typeface="Arial" charset="0"/>
        <a:ea typeface="+mn-ea"/>
        <a:cs typeface="+mn-cs"/>
      </a:defRPr>
    </a:lvl7pPr>
    <a:lvl8pPr marL="3200400" algn="l" defTabSz="914400" rtl="0" eaLnBrk="1" latinLnBrk="0" hangingPunct="1">
      <a:defRPr kern="1200">
        <a:solidFill>
          <a:schemeClr val="bg1"/>
        </a:solidFill>
        <a:latin typeface="Arial" charset="0"/>
        <a:ea typeface="+mn-ea"/>
        <a:cs typeface="+mn-cs"/>
      </a:defRPr>
    </a:lvl8pPr>
    <a:lvl9pPr marL="3657600" algn="l" defTabSz="914400" rtl="0" eaLnBrk="1" latinLnBrk="0" hangingPunct="1">
      <a:defRPr kern="1200">
        <a:solidFill>
          <a:schemeClr val="bg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FFFF66"/>
    <a:srgbClr val="FF00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4" d="100"/>
          <a:sy n="74" d="100"/>
        </p:scale>
        <p:origin x="-1038" y="-90"/>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sorterViewPr>
    <p:cViewPr>
      <p:scale>
        <a:sx n="66" d="100"/>
        <a:sy n="66" d="100"/>
      </p:scale>
      <p:origin x="0" y="150"/>
    </p:cViewPr>
  </p:sorterViewPr>
  <p:notesViewPr>
    <p:cSldViewPr>
      <p:cViewPr varScale="1">
        <p:scale>
          <a:sx n="59" d="100"/>
          <a:sy n="59" d="100"/>
        </p:scale>
        <p:origin x="-1752" y="-7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5" Type="http://schemas.openxmlformats.org/officeDocument/2006/relationships/image" Target="../media/image24.wmf"/><Relationship Id="rId4" Type="http://schemas.openxmlformats.org/officeDocument/2006/relationships/image" Target="../media/image2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144000"/>
          </a:xfrm>
          <a:prstGeom prst="roundRect">
            <a:avLst>
              <a:gd name="adj" fmla="val 23"/>
            </a:avLst>
          </a:prstGeom>
          <a:solidFill>
            <a:srgbClr val="FFFFFF"/>
          </a:solidFill>
          <a:ln w="9360">
            <a:noFill/>
            <a:miter lim="800000"/>
            <a:headEnd/>
            <a:tailEnd/>
          </a:ln>
          <a:effectLst/>
        </p:spPr>
        <p:txBody>
          <a:bodyPr wrap="none" anchor="ctr"/>
          <a:lstStyle/>
          <a:p>
            <a:endParaRPr lang="en-US"/>
          </a:p>
        </p:txBody>
      </p:sp>
      <p:sp>
        <p:nvSpPr>
          <p:cNvPr id="2050" name="AutoShape 2"/>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n-US"/>
          </a:p>
        </p:txBody>
      </p:sp>
      <p:sp>
        <p:nvSpPr>
          <p:cNvPr id="2051" name="AutoShape 3"/>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n-US"/>
          </a:p>
        </p:txBody>
      </p:sp>
      <p:sp>
        <p:nvSpPr>
          <p:cNvPr id="2052" name="AutoShape 4"/>
          <p:cNvSpPr>
            <a:spLocks noChangeArrowheads="1"/>
          </p:cNvSpPr>
          <p:nvPr/>
        </p:nvSpPr>
        <p:spPr bwMode="auto">
          <a:xfrm>
            <a:off x="0" y="0"/>
            <a:ext cx="6858000" cy="9144000"/>
          </a:xfrm>
          <a:prstGeom prst="roundRect">
            <a:avLst>
              <a:gd name="adj" fmla="val 23"/>
            </a:avLst>
          </a:prstGeom>
          <a:solidFill>
            <a:srgbClr val="FFFFFF"/>
          </a:solidFill>
          <a:ln w="9525">
            <a:noFill/>
            <a:round/>
            <a:headEnd/>
            <a:tailEnd/>
          </a:ln>
          <a:effectLst/>
        </p:spPr>
        <p:txBody>
          <a:bodyPr wrap="none" anchor="ctr"/>
          <a:lstStyle/>
          <a:p>
            <a:endParaRPr lang="en-US"/>
          </a:p>
        </p:txBody>
      </p:sp>
      <p:sp>
        <p:nvSpPr>
          <p:cNvPr id="2053" name="Rectangle 5"/>
          <p:cNvSpPr>
            <a:spLocks noGrp="1" noChangeArrowheads="1"/>
          </p:cNvSpPr>
          <p:nvPr>
            <p:ph type="hdr"/>
          </p:nvPr>
        </p:nvSpPr>
        <p:spPr bwMode="auto">
          <a:xfrm>
            <a:off x="0" y="0"/>
            <a:ext cx="2965450" cy="45085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defRPr>
            </a:lvl1pPr>
          </a:lstStyle>
          <a:p>
            <a:endParaRPr lang="en-GB"/>
          </a:p>
        </p:txBody>
      </p:sp>
      <p:sp>
        <p:nvSpPr>
          <p:cNvPr id="2054" name="Rectangle 6"/>
          <p:cNvSpPr>
            <a:spLocks noGrp="1" noChangeArrowheads="1"/>
          </p:cNvSpPr>
          <p:nvPr>
            <p:ph type="dt"/>
          </p:nvPr>
        </p:nvSpPr>
        <p:spPr bwMode="auto">
          <a:xfrm>
            <a:off x="3884613" y="0"/>
            <a:ext cx="2965450" cy="45085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defRPr>
            </a:lvl1pPr>
          </a:lstStyle>
          <a:p>
            <a:endParaRPr lang="en-GB"/>
          </a:p>
        </p:txBody>
      </p:sp>
      <p:sp>
        <p:nvSpPr>
          <p:cNvPr id="2055" name="Rectangle 7"/>
          <p:cNvSpPr>
            <a:spLocks noGrp="1" noRot="1" noChangeAspect="1" noChangeArrowheads="1"/>
          </p:cNvSpPr>
          <p:nvPr>
            <p:ph type="sldImg"/>
          </p:nvPr>
        </p:nvSpPr>
        <p:spPr bwMode="auto">
          <a:xfrm>
            <a:off x="1143000" y="685800"/>
            <a:ext cx="4565650" cy="3422650"/>
          </a:xfrm>
          <a:prstGeom prst="rect">
            <a:avLst/>
          </a:prstGeom>
          <a:solidFill>
            <a:srgbClr val="FFFFFF"/>
          </a:solidFill>
          <a:ln w="9360">
            <a:solidFill>
              <a:srgbClr val="000000"/>
            </a:solidFill>
            <a:miter lim="800000"/>
            <a:headEnd/>
            <a:tailEnd/>
          </a:ln>
          <a:effectLst/>
        </p:spPr>
      </p:sp>
      <p:sp>
        <p:nvSpPr>
          <p:cNvPr id="2056" name="Rectangle 8"/>
          <p:cNvSpPr>
            <a:spLocks noGrp="1" noChangeArrowheads="1"/>
          </p:cNvSpPr>
          <p:nvPr>
            <p:ph type="body"/>
          </p:nvPr>
        </p:nvSpPr>
        <p:spPr bwMode="auto">
          <a:xfrm>
            <a:off x="685800" y="4343400"/>
            <a:ext cx="5480050" cy="410845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endParaRPr lang="en-US" smtClean="0"/>
          </a:p>
        </p:txBody>
      </p:sp>
      <p:sp>
        <p:nvSpPr>
          <p:cNvPr id="2057" name="Rectangle 9"/>
          <p:cNvSpPr>
            <a:spLocks noGrp="1" noChangeArrowheads="1"/>
          </p:cNvSpPr>
          <p:nvPr>
            <p:ph type="ftr"/>
          </p:nvPr>
        </p:nvSpPr>
        <p:spPr bwMode="auto">
          <a:xfrm>
            <a:off x="0" y="8685213"/>
            <a:ext cx="2965450" cy="450850"/>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defRPr>
            </a:lvl1pPr>
          </a:lstStyle>
          <a:p>
            <a:endParaRPr lang="en-GB"/>
          </a:p>
        </p:txBody>
      </p:sp>
      <p:sp>
        <p:nvSpPr>
          <p:cNvPr id="2058" name="Rectangle 10"/>
          <p:cNvSpPr>
            <a:spLocks noGrp="1" noChangeArrowheads="1"/>
          </p:cNvSpPr>
          <p:nvPr>
            <p:ph type="sldNum"/>
          </p:nvPr>
        </p:nvSpPr>
        <p:spPr bwMode="auto">
          <a:xfrm>
            <a:off x="3884613" y="8685213"/>
            <a:ext cx="2965450" cy="450850"/>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defRPr>
            </a:lvl1pPr>
          </a:lstStyle>
          <a:p>
            <a:fld id="{09DADA71-5746-4FDD-B7BC-B1BE4828DC95}" type="slidenum">
              <a:rPr lang="en-GB"/>
              <a:pPr/>
              <a:t>‹#›</a:t>
            </a:fld>
            <a:endParaRPr lang="en-GB"/>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DFEC2EFA-2EB0-4EA3-93E2-AFC6A54E4CB0}" type="slidenum">
              <a:rPr lang="en-GB"/>
              <a:pPr/>
              <a:t>1</a:t>
            </a:fld>
            <a:endParaRPr lang="en-GB"/>
          </a:p>
        </p:txBody>
      </p:sp>
      <p:sp>
        <p:nvSpPr>
          <p:cNvPr id="26625" name="Text Box 1"/>
          <p:cNvSpPr txBox="1">
            <a:spLocks noChangeArrowheads="1"/>
          </p:cNvSpPr>
          <p:nvPr/>
        </p:nvSpPr>
        <p:spPr bwMode="auto">
          <a:xfrm>
            <a:off x="1109663" y="674688"/>
            <a:ext cx="4503737"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26626"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0" tIns="0" rIns="0" bIns="0"/>
          <a:lstStyle/>
          <a:p>
            <a:pPr eaLnBrk="1" hangingPunct="1">
              <a:lnSpc>
                <a:spcPct val="95000"/>
              </a:lnSpc>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GB" dirty="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EFA33975-9B49-4D7F-87D3-B99814E853CD}" type="slidenum">
              <a:rPr lang="en-GB"/>
              <a:pPr/>
              <a:t>2</a:t>
            </a:fld>
            <a:endParaRPr lang="en-GB"/>
          </a:p>
        </p:txBody>
      </p:sp>
      <p:sp>
        <p:nvSpPr>
          <p:cNvPr id="29697" name="Text Box 1"/>
          <p:cNvSpPr txBox="1">
            <a:spLocks noChangeArrowheads="1"/>
          </p:cNvSpPr>
          <p:nvPr/>
        </p:nvSpPr>
        <p:spPr bwMode="auto">
          <a:xfrm>
            <a:off x="1143000" y="685800"/>
            <a:ext cx="4570413" cy="3427413"/>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29698" name="Rectangle 2"/>
          <p:cNvSpPr txBox="1">
            <a:spLocks noGrp="1" noChangeArrowheads="1"/>
          </p:cNvSpPr>
          <p:nvPr>
            <p:ph type="body"/>
          </p:nvPr>
        </p:nvSpPr>
        <p:spPr bwMode="auto">
          <a:xfrm>
            <a:off x="685800" y="4343400"/>
            <a:ext cx="5481638" cy="4111625"/>
          </a:xfrm>
          <a:prstGeom prst="rect">
            <a:avLst/>
          </a:prstGeom>
          <a:noFill/>
          <a:ln>
            <a:round/>
            <a:headEnd/>
            <a:tailEnd/>
          </a:ln>
        </p:spPr>
        <p:txBody>
          <a:bodyPr wrap="none" anchor="ct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8584B8-1824-4455-8373-84A65704AA86}" type="slidenum">
              <a:rPr lang="en-US" altLang="zh-CN"/>
              <a:pPr/>
              <a:t>3</a:t>
            </a:fld>
            <a:endParaRPr lang="en-US" altLang="zh-CN"/>
          </a:p>
        </p:txBody>
      </p:sp>
      <p:sp>
        <p:nvSpPr>
          <p:cNvPr id="112642" name="Rectangle 2"/>
          <p:cNvSpPr>
            <a:spLocks noGrp="1" noRot="1" noChangeAspect="1" noChangeArrowheads="1" noTextEdit="1"/>
          </p:cNvSpPr>
          <p:nvPr>
            <p:ph type="sldImg"/>
          </p:nvPr>
        </p:nvSpPr>
        <p:spPr>
          <a:xfrm>
            <a:off x="1144588" y="685800"/>
            <a:ext cx="4562475" cy="3422650"/>
          </a:xfrm>
          <a:ln/>
        </p:spPr>
      </p:sp>
      <p:sp>
        <p:nvSpPr>
          <p:cNvPr id="1126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4D0E68-E4EB-4CE8-ABF9-9528890DE747}" type="slidenum">
              <a:rPr lang="en-US" altLang="zh-CN"/>
              <a:pPr/>
              <a:t>4</a:t>
            </a:fld>
            <a:endParaRPr lang="en-US" altLang="zh-CN"/>
          </a:p>
        </p:txBody>
      </p:sp>
      <p:sp>
        <p:nvSpPr>
          <p:cNvPr id="151554" name="Rectangle 2"/>
          <p:cNvSpPr>
            <a:spLocks noGrp="1" noRot="1" noChangeAspect="1" noChangeArrowheads="1" noTextEdit="1"/>
          </p:cNvSpPr>
          <p:nvPr>
            <p:ph type="sldImg"/>
          </p:nvPr>
        </p:nvSpPr>
        <p:spPr>
          <a:xfrm>
            <a:off x="1144588" y="685800"/>
            <a:ext cx="4562475" cy="3422650"/>
          </a:xfrm>
          <a:ln/>
        </p:spPr>
      </p:sp>
      <p:sp>
        <p:nvSpPr>
          <p:cNvPr id="1515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3BF170-201A-4AAE-A196-33D9D3370260}" type="slidenum">
              <a:rPr lang="en-US"/>
              <a:pPr/>
              <a:t>6</a:t>
            </a:fld>
            <a:endParaRPr lang="en-US"/>
          </a:p>
        </p:txBody>
      </p:sp>
      <p:sp>
        <p:nvSpPr>
          <p:cNvPr id="54274" name="Rectangle 2"/>
          <p:cNvSpPr>
            <a:spLocks noGrp="1" noRot="1" noChangeAspect="1" noChangeArrowheads="1" noTextEdit="1"/>
          </p:cNvSpPr>
          <p:nvPr>
            <p:ph type="sldImg"/>
          </p:nvPr>
        </p:nvSpPr>
        <p:spPr>
          <a:xfrm>
            <a:off x="1144588" y="685800"/>
            <a:ext cx="4562475" cy="3422650"/>
          </a:xfrm>
          <a:ln/>
        </p:spPr>
      </p:sp>
      <p:sp>
        <p:nvSpPr>
          <p:cNvPr id="54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3BF170-201A-4AAE-A196-33D9D3370260}" type="slidenum">
              <a:rPr lang="en-US"/>
              <a:pPr/>
              <a:t>7</a:t>
            </a:fld>
            <a:endParaRPr lang="en-US"/>
          </a:p>
        </p:txBody>
      </p:sp>
      <p:sp>
        <p:nvSpPr>
          <p:cNvPr id="54274" name="Rectangle 2"/>
          <p:cNvSpPr>
            <a:spLocks noGrp="1" noRot="1" noChangeAspect="1" noChangeArrowheads="1" noTextEdit="1"/>
          </p:cNvSpPr>
          <p:nvPr>
            <p:ph type="sldImg"/>
          </p:nvPr>
        </p:nvSpPr>
        <p:spPr>
          <a:xfrm>
            <a:off x="1144588" y="685800"/>
            <a:ext cx="4562475" cy="3422650"/>
          </a:xfrm>
          <a:ln/>
        </p:spPr>
      </p:sp>
      <p:sp>
        <p:nvSpPr>
          <p:cNvPr id="54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D7B62316-7544-42D0-8E9A-89EDD04176C6}" type="slidenum">
              <a:rPr lang="en-GB"/>
              <a:pPr/>
              <a:t>10</a:t>
            </a:fld>
            <a:endParaRPr lang="en-GB"/>
          </a:p>
        </p:txBody>
      </p:sp>
      <p:sp>
        <p:nvSpPr>
          <p:cNvPr id="33793"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33794"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88560" tIns="46080" rIns="88560" bIns="46080"/>
          <a:lstStyle/>
          <a:p>
            <a:pPr eaLnBrk="1" hangingPunct="1">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GB" dirty="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90E82FF8-CFC5-4C44-96D9-F79DE4FEDC15}" type="slidenum">
              <a:rPr lang="en-GB"/>
              <a:pPr/>
              <a:t>12</a:t>
            </a:fld>
            <a:endParaRPr lang="en-GB"/>
          </a:p>
        </p:txBody>
      </p:sp>
      <p:sp>
        <p:nvSpPr>
          <p:cNvPr id="34817"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34818"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88560" tIns="46080" rIns="88560" bIns="46080"/>
          <a:lstStyle/>
          <a:p>
            <a:pPr eaLnBrk="1" hangingPunct="1">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a:latin typeface="Arial" charset="0"/>
              </a:rPr>
              <a:t>There is currently no model that can address the magnetic turbulence evolution from the macroscopic scales of turbulence generation to the microscopic dissipation scales self-consistently. This is mostly due to the large dynamical range covered by the system and complicated plasma physics processes involved. The diffusion approximation, which describes the evolution of the turbulence power spectrum with the diffusion equation, can simplify the problem significantly. The physics of magnetic turbulence is mostly carried by the diffusion tensor. Considering the fact that the wave characteristics of magnetic turbulence mostly suppress the cascade by reducing the triple correlation time, the diffusion tensor should be constructed as a function of the wave dispersion relation. Here is an example. The plasma physics processes, including the wave damping, therefore can be treated self-consistently with the exact wave dispersion relation.</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D7B62316-7544-42D0-8E9A-89EDD04176C6}" type="slidenum">
              <a:rPr lang="en-GB"/>
              <a:pPr/>
              <a:t>13</a:t>
            </a:fld>
            <a:endParaRPr lang="en-GB"/>
          </a:p>
        </p:txBody>
      </p:sp>
      <p:sp>
        <p:nvSpPr>
          <p:cNvPr id="33793"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33794"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88560" tIns="46080" rIns="88560" bIns="46080"/>
          <a:lstStyle/>
          <a:p>
            <a:pPr eaLnBrk="1" hangingPunct="1">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a:latin typeface="Arial" charset="0"/>
              </a:rPr>
              <a:t>In general particles can resonate with waves through </a:t>
            </a:r>
            <a:r>
              <a:rPr lang="en-GB" dirty="0" err="1">
                <a:latin typeface="Arial" charset="0"/>
              </a:rPr>
              <a:t>Laudau</a:t>
            </a:r>
            <a:r>
              <a:rPr lang="en-GB" dirty="0">
                <a:latin typeface="Arial" charset="0"/>
              </a:rPr>
              <a:t> damping or cyclotron resonances. Here we show the general wave dispersion relations in a cold plasma and the resonances of electrons and ions near the electron and proton cyclotron frequencies. Clearly the resonant wave-particle interactions depend on the power spectrum of each wave branch.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Rectangle 10"/>
          <p:cNvSpPr>
            <a:spLocks noGrp="1" noChangeArrowheads="1"/>
          </p:cNvSpPr>
          <p:nvPr>
            <p:ph type="sldNum"/>
          </p:nvPr>
        </p:nvSpPr>
        <p:spPr>
          <a:ln/>
        </p:spPr>
        <p:txBody>
          <a:bodyPr/>
          <a:lstStyle/>
          <a:p>
            <a:fld id="{0219549F-2B06-40FD-A683-9BF3014E6241}" type="slidenum">
              <a:rPr lang="en-GB"/>
              <a:pPr/>
              <a:t>14</a:t>
            </a:fld>
            <a:endParaRPr lang="en-GB"/>
          </a:p>
        </p:txBody>
      </p:sp>
      <p:sp>
        <p:nvSpPr>
          <p:cNvPr id="58370" name="Text Box 2"/>
          <p:cNvSpPr txBox="1">
            <a:spLocks noChangeArrowheads="1"/>
          </p:cNvSpPr>
          <p:nvPr/>
        </p:nvSpPr>
        <p:spPr bwMode="auto">
          <a:xfrm>
            <a:off x="3886200" y="8686800"/>
            <a:ext cx="2968625" cy="454025"/>
          </a:xfrm>
          <a:prstGeom prst="rect">
            <a:avLst/>
          </a:prstGeom>
          <a:noFill/>
          <a:ln w="9525">
            <a:noFill/>
            <a:round/>
            <a:headEnd/>
            <a:tailEnd/>
          </a:ln>
          <a:effectLst/>
        </p:spPr>
        <p:txBody>
          <a:bodyPr lIns="91282" tIns="45641" rIns="91282" bIns="45641" anchor="b"/>
          <a:lstStyle/>
          <a:p>
            <a:pPr algn="r" defTabSz="449263" eaLnBrk="1" hangingPunct="1">
              <a:tabLst>
                <a:tab pos="0" algn="l"/>
                <a:tab pos="449263" algn="l"/>
                <a:tab pos="898525" algn="l"/>
                <a:tab pos="1347788" algn="l"/>
                <a:tab pos="1797050" algn="l"/>
                <a:tab pos="2246313" algn="l"/>
                <a:tab pos="2695575" algn="l"/>
                <a:tab pos="3144838" algn="l"/>
                <a:tab pos="3594100" algn="l"/>
                <a:tab pos="4043363" algn="l"/>
                <a:tab pos="4492625" algn="l"/>
                <a:tab pos="4943475" algn="l"/>
                <a:tab pos="5392738" algn="l"/>
                <a:tab pos="5842000" algn="l"/>
                <a:tab pos="6291263" algn="l"/>
                <a:tab pos="6740525" algn="l"/>
                <a:tab pos="7189788" algn="l"/>
                <a:tab pos="7639050" algn="l"/>
                <a:tab pos="8088313" algn="l"/>
                <a:tab pos="8537575" algn="l"/>
                <a:tab pos="8986838" algn="l"/>
              </a:tabLst>
            </a:pPr>
            <a:fld id="{4FB30008-19A8-4F9D-A2F6-7B12FF330BB0}" type="slidenum">
              <a:rPr lang="en-GB" sz="1200">
                <a:solidFill>
                  <a:srgbClr val="000000"/>
                </a:solidFill>
              </a:rPr>
              <a:pPr algn="r" defTabSz="449263" eaLnBrk="1" hangingPunct="1">
                <a:tabLst>
                  <a:tab pos="0" algn="l"/>
                  <a:tab pos="449263" algn="l"/>
                  <a:tab pos="898525" algn="l"/>
                  <a:tab pos="1347788" algn="l"/>
                  <a:tab pos="1797050" algn="l"/>
                  <a:tab pos="2246313" algn="l"/>
                  <a:tab pos="2695575" algn="l"/>
                  <a:tab pos="3144838" algn="l"/>
                  <a:tab pos="3594100" algn="l"/>
                  <a:tab pos="4043363" algn="l"/>
                  <a:tab pos="4492625" algn="l"/>
                  <a:tab pos="4943475" algn="l"/>
                  <a:tab pos="5392738" algn="l"/>
                  <a:tab pos="5842000" algn="l"/>
                  <a:tab pos="6291263" algn="l"/>
                  <a:tab pos="6740525" algn="l"/>
                  <a:tab pos="7189788" algn="l"/>
                  <a:tab pos="7639050" algn="l"/>
                  <a:tab pos="8088313" algn="l"/>
                  <a:tab pos="8537575" algn="l"/>
                  <a:tab pos="8986838" algn="l"/>
                </a:tabLst>
              </a:pPr>
              <a:t>14</a:t>
            </a:fld>
            <a:endParaRPr lang="en-GB" sz="1200">
              <a:solidFill>
                <a:srgbClr val="000000"/>
              </a:solidFill>
            </a:endParaRPr>
          </a:p>
        </p:txBody>
      </p:sp>
      <p:sp>
        <p:nvSpPr>
          <p:cNvPr id="58371" name="Text Box 3"/>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58372" name="Text Box 4"/>
          <p:cNvSpPr txBox="1">
            <a:spLocks noGrp="1" noChangeArrowheads="1"/>
          </p:cNvSpPr>
          <p:nvPr>
            <p:ph type="body"/>
          </p:nvPr>
        </p:nvSpPr>
        <p:spPr>
          <a:xfrm>
            <a:off x="896938" y="4278313"/>
            <a:ext cx="4927600" cy="4052887"/>
          </a:xfrm>
          <a:ln/>
        </p:spPr>
        <p:txBody>
          <a:bodyPr lIns="88452" tIns="45995" rIns="88452" bIns="45995"/>
          <a:lstStyle/>
          <a:p>
            <a:pPr>
              <a:spcBef>
                <a:spcPts val="45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atin typeface="Arial" charset="0"/>
              </a:rPr>
              <a:t>Note that the \omg_p in Gary’s paper is proton plasma frequency, so the units is the same with mine.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Rectangle 10"/>
          <p:cNvSpPr>
            <a:spLocks noGrp="1" noChangeArrowheads="1"/>
          </p:cNvSpPr>
          <p:nvPr>
            <p:ph type="sldNum"/>
          </p:nvPr>
        </p:nvSpPr>
        <p:spPr>
          <a:ln/>
        </p:spPr>
        <p:txBody>
          <a:bodyPr/>
          <a:lstStyle/>
          <a:p>
            <a:fld id="{B1F5F38F-F6C5-4815-9825-07B18DA2C328}" type="slidenum">
              <a:rPr lang="en-GB"/>
              <a:pPr/>
              <a:t>15</a:t>
            </a:fld>
            <a:endParaRPr lang="en-GB"/>
          </a:p>
        </p:txBody>
      </p:sp>
      <p:sp>
        <p:nvSpPr>
          <p:cNvPr id="52226" name="Text Box 2"/>
          <p:cNvSpPr txBox="1">
            <a:spLocks noChangeArrowheads="1"/>
          </p:cNvSpPr>
          <p:nvPr/>
        </p:nvSpPr>
        <p:spPr bwMode="auto">
          <a:xfrm>
            <a:off x="3886200" y="8686800"/>
            <a:ext cx="2968625" cy="454025"/>
          </a:xfrm>
          <a:prstGeom prst="rect">
            <a:avLst/>
          </a:prstGeom>
          <a:noFill/>
          <a:ln w="9525">
            <a:noFill/>
            <a:round/>
            <a:headEnd/>
            <a:tailEnd/>
          </a:ln>
          <a:effectLst/>
        </p:spPr>
        <p:txBody>
          <a:bodyPr lIns="91282" tIns="45641" rIns="91282" bIns="45641" anchor="b"/>
          <a:lstStyle/>
          <a:p>
            <a:pPr algn="r" defTabSz="449263" eaLnBrk="1" hangingPunct="1">
              <a:tabLst>
                <a:tab pos="0" algn="l"/>
                <a:tab pos="449263" algn="l"/>
                <a:tab pos="898525" algn="l"/>
                <a:tab pos="1347788" algn="l"/>
                <a:tab pos="1797050" algn="l"/>
                <a:tab pos="2246313" algn="l"/>
                <a:tab pos="2695575" algn="l"/>
                <a:tab pos="3144838" algn="l"/>
                <a:tab pos="3594100" algn="l"/>
                <a:tab pos="4043363" algn="l"/>
                <a:tab pos="4492625" algn="l"/>
                <a:tab pos="4943475" algn="l"/>
                <a:tab pos="5392738" algn="l"/>
                <a:tab pos="5842000" algn="l"/>
                <a:tab pos="6291263" algn="l"/>
                <a:tab pos="6740525" algn="l"/>
                <a:tab pos="7189788" algn="l"/>
                <a:tab pos="7639050" algn="l"/>
                <a:tab pos="8088313" algn="l"/>
                <a:tab pos="8537575" algn="l"/>
                <a:tab pos="8986838" algn="l"/>
              </a:tabLst>
            </a:pPr>
            <a:fld id="{48283C6A-F65E-4E95-9F19-4FBFB41A2618}" type="slidenum">
              <a:rPr lang="en-GB" sz="1200">
                <a:solidFill>
                  <a:srgbClr val="000000"/>
                </a:solidFill>
              </a:rPr>
              <a:pPr algn="r" defTabSz="449263" eaLnBrk="1" hangingPunct="1">
                <a:tabLst>
                  <a:tab pos="0" algn="l"/>
                  <a:tab pos="449263" algn="l"/>
                  <a:tab pos="898525" algn="l"/>
                  <a:tab pos="1347788" algn="l"/>
                  <a:tab pos="1797050" algn="l"/>
                  <a:tab pos="2246313" algn="l"/>
                  <a:tab pos="2695575" algn="l"/>
                  <a:tab pos="3144838" algn="l"/>
                  <a:tab pos="3594100" algn="l"/>
                  <a:tab pos="4043363" algn="l"/>
                  <a:tab pos="4492625" algn="l"/>
                  <a:tab pos="4943475" algn="l"/>
                  <a:tab pos="5392738" algn="l"/>
                  <a:tab pos="5842000" algn="l"/>
                  <a:tab pos="6291263" algn="l"/>
                  <a:tab pos="6740525" algn="l"/>
                  <a:tab pos="7189788" algn="l"/>
                  <a:tab pos="7639050" algn="l"/>
                  <a:tab pos="8088313" algn="l"/>
                  <a:tab pos="8537575" algn="l"/>
                  <a:tab pos="8986838" algn="l"/>
                </a:tabLst>
              </a:pPr>
              <a:t>15</a:t>
            </a:fld>
            <a:endParaRPr lang="en-GB" sz="1200">
              <a:solidFill>
                <a:srgbClr val="000000"/>
              </a:solidFill>
            </a:endParaRPr>
          </a:p>
        </p:txBody>
      </p:sp>
      <p:sp>
        <p:nvSpPr>
          <p:cNvPr id="52227" name="Text Box 3"/>
          <p:cNvSpPr txBox="1">
            <a:spLocks noChangeArrowheads="1"/>
          </p:cNvSpPr>
          <p:nvPr/>
        </p:nvSpPr>
        <p:spPr bwMode="auto">
          <a:xfrm>
            <a:off x="1154113" y="685800"/>
            <a:ext cx="4549775" cy="34290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52228" name="Rectangle 4"/>
          <p:cNvSpPr txBox="1">
            <a:spLocks noGrp="1" noChangeArrowheads="1"/>
          </p:cNvSpPr>
          <p:nvPr>
            <p:ph type="body"/>
          </p:nvPr>
        </p:nvSpPr>
        <p:spPr>
          <a:xfrm>
            <a:off x="914400" y="4343400"/>
            <a:ext cx="5024438" cy="4111625"/>
          </a:xfrm>
          <a:noFill/>
          <a:ln/>
        </p:spPr>
        <p:txBody>
          <a:bodyPr wrap="none" anchor="ct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Rectangle 10"/>
          <p:cNvSpPr>
            <a:spLocks noGrp="1" noChangeArrowheads="1"/>
          </p:cNvSpPr>
          <p:nvPr>
            <p:ph type="sldNum"/>
          </p:nvPr>
        </p:nvSpPr>
        <p:spPr>
          <a:ln/>
        </p:spPr>
        <p:txBody>
          <a:bodyPr/>
          <a:lstStyle/>
          <a:p>
            <a:fld id="{C718ACA4-FD42-4F9A-885B-D6D6C4B02FA9}" type="slidenum">
              <a:rPr lang="en-GB"/>
              <a:pPr/>
              <a:t>16</a:t>
            </a:fld>
            <a:endParaRPr lang="en-GB"/>
          </a:p>
        </p:txBody>
      </p:sp>
      <p:sp>
        <p:nvSpPr>
          <p:cNvPr id="56322" name="Text Box 2"/>
          <p:cNvSpPr txBox="1">
            <a:spLocks noChangeArrowheads="1"/>
          </p:cNvSpPr>
          <p:nvPr/>
        </p:nvSpPr>
        <p:spPr bwMode="auto">
          <a:xfrm>
            <a:off x="1154113" y="685800"/>
            <a:ext cx="4546600" cy="3425825"/>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56323" name="Text Box 3"/>
          <p:cNvSpPr txBox="1">
            <a:spLocks noGrp="1" noChangeArrowheads="1"/>
          </p:cNvSpPr>
          <p:nvPr>
            <p:ph type="body"/>
          </p:nvPr>
        </p:nvSpPr>
        <p:spPr>
          <a:xfrm>
            <a:off x="914400" y="4343400"/>
            <a:ext cx="5026025" cy="4111625"/>
          </a:xfrm>
          <a:ln/>
        </p:spPr>
        <p:txBody>
          <a:bodyPr lIns="91282" tIns="45641" rIns="91282" bIns="45641"/>
          <a:lstStyle/>
          <a:p>
            <a:pPr>
              <a:spcBef>
                <a:spcPts val="450"/>
              </a:spcBef>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t>Skip this slide</a:t>
            </a:r>
          </a:p>
        </p:txBody>
      </p:sp>
      <p:sp>
        <p:nvSpPr>
          <p:cNvPr id="56324" name="Text Box 4"/>
          <p:cNvSpPr txBox="1">
            <a:spLocks noChangeArrowheads="1"/>
          </p:cNvSpPr>
          <p:nvPr/>
        </p:nvSpPr>
        <p:spPr bwMode="auto">
          <a:xfrm>
            <a:off x="3886200" y="8686800"/>
            <a:ext cx="2968625" cy="454025"/>
          </a:xfrm>
          <a:prstGeom prst="rect">
            <a:avLst/>
          </a:prstGeom>
          <a:noFill/>
          <a:ln w="9525">
            <a:noFill/>
            <a:round/>
            <a:headEnd/>
            <a:tailEnd/>
          </a:ln>
          <a:effectLst/>
        </p:spPr>
        <p:txBody>
          <a:bodyPr lIns="91282" tIns="45641" rIns="91282" bIns="45641" anchor="b"/>
          <a:lstStyle/>
          <a:p>
            <a:pPr algn="r" defTabSz="449263" eaLnBrk="1" hangingPunct="1">
              <a:tabLst>
                <a:tab pos="0" algn="l"/>
                <a:tab pos="449263" algn="l"/>
                <a:tab pos="898525" algn="l"/>
                <a:tab pos="1347788" algn="l"/>
                <a:tab pos="1797050" algn="l"/>
                <a:tab pos="2246313" algn="l"/>
                <a:tab pos="2695575" algn="l"/>
                <a:tab pos="3144838" algn="l"/>
                <a:tab pos="3594100" algn="l"/>
                <a:tab pos="4043363" algn="l"/>
                <a:tab pos="4492625" algn="l"/>
                <a:tab pos="4943475" algn="l"/>
                <a:tab pos="5392738" algn="l"/>
                <a:tab pos="5842000" algn="l"/>
                <a:tab pos="6291263" algn="l"/>
                <a:tab pos="6740525" algn="l"/>
                <a:tab pos="7189788" algn="l"/>
                <a:tab pos="7639050" algn="l"/>
                <a:tab pos="8088313" algn="l"/>
                <a:tab pos="8537575" algn="l"/>
                <a:tab pos="8986838" algn="l"/>
              </a:tabLst>
            </a:pPr>
            <a:fld id="{2D93A37B-800F-4F6C-B178-3AFBF1E411D6}" type="slidenum">
              <a:rPr lang="en-GB" sz="1200">
                <a:solidFill>
                  <a:srgbClr val="000000"/>
                </a:solidFill>
              </a:rPr>
              <a:pPr algn="r" defTabSz="449263" eaLnBrk="1" hangingPunct="1">
                <a:tabLst>
                  <a:tab pos="0" algn="l"/>
                  <a:tab pos="449263" algn="l"/>
                  <a:tab pos="898525" algn="l"/>
                  <a:tab pos="1347788" algn="l"/>
                  <a:tab pos="1797050" algn="l"/>
                  <a:tab pos="2246313" algn="l"/>
                  <a:tab pos="2695575" algn="l"/>
                  <a:tab pos="3144838" algn="l"/>
                  <a:tab pos="3594100" algn="l"/>
                  <a:tab pos="4043363" algn="l"/>
                  <a:tab pos="4492625" algn="l"/>
                  <a:tab pos="4943475" algn="l"/>
                  <a:tab pos="5392738" algn="l"/>
                  <a:tab pos="5842000" algn="l"/>
                  <a:tab pos="6291263" algn="l"/>
                  <a:tab pos="6740525" algn="l"/>
                  <a:tab pos="7189788" algn="l"/>
                  <a:tab pos="7639050" algn="l"/>
                  <a:tab pos="8088313" algn="l"/>
                  <a:tab pos="8537575" algn="l"/>
                  <a:tab pos="8986838" algn="l"/>
                </a:tabLst>
              </a:pPr>
              <a:t>16</a:t>
            </a:fld>
            <a:endParaRPr lang="en-GB" sz="1200">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9D9F80DF-D07A-44CF-B73C-95FBD1BF5B43}" type="slidenum">
              <a:rPr lang="en-GB"/>
              <a:pPr/>
              <a:t>17</a:t>
            </a:fld>
            <a:endParaRPr lang="en-GB"/>
          </a:p>
        </p:txBody>
      </p:sp>
      <p:sp>
        <p:nvSpPr>
          <p:cNvPr id="40961"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40962"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88560" tIns="46080" rIns="88560" bIns="46080"/>
          <a:lstStyle/>
          <a:p>
            <a:pPr eaLnBrk="1" hangingPunct="1">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atin typeface="Arial" charset="0"/>
              </a:rPr>
              <a:t>Since the damping rate is not isotropic, including the damping makes the steady-state turbulence spectrum anisotropic. The spectrum cuts off at the wave vector, where the damping rate is comparable to the cascade rate. Here we also show how the results depend on the turbulence intensity and plasma beta.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F1DF0A3E-4792-413B-9153-03FCCC7F41F1}" type="slidenum">
              <a:rPr lang="en-GB"/>
              <a:pPr/>
              <a:t>18</a:t>
            </a:fld>
            <a:endParaRPr lang="en-GB"/>
          </a:p>
        </p:txBody>
      </p:sp>
      <p:sp>
        <p:nvSpPr>
          <p:cNvPr id="43009" name="Text Box 1"/>
          <p:cNvSpPr txBox="1">
            <a:spLocks noChangeArrowheads="1"/>
          </p:cNvSpPr>
          <p:nvPr/>
        </p:nvSpPr>
        <p:spPr bwMode="auto">
          <a:xfrm>
            <a:off x="1143000" y="685800"/>
            <a:ext cx="4570413" cy="3427413"/>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43010" name="Rectangle 2"/>
          <p:cNvSpPr txBox="1">
            <a:spLocks noGrp="1" noChangeArrowheads="1"/>
          </p:cNvSpPr>
          <p:nvPr>
            <p:ph type="body"/>
          </p:nvPr>
        </p:nvSpPr>
        <p:spPr bwMode="auto">
          <a:xfrm>
            <a:off x="685800" y="4343400"/>
            <a:ext cx="5481638" cy="4111625"/>
          </a:xfrm>
          <a:prstGeom prst="rect">
            <a:avLst/>
          </a:prstGeom>
          <a:noFill/>
          <a:ln>
            <a:round/>
            <a:headEnd/>
            <a:tailEnd/>
          </a:ln>
        </p:spPr>
        <p:txBody>
          <a:bodyPr wrap="none" anchor="ct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411C2362-DA32-469A-8327-E3A69A01C0CB}" type="slidenum">
              <a:rPr lang="en-GB"/>
              <a:pPr/>
              <a:t>19</a:t>
            </a:fld>
            <a:endParaRPr lang="en-GB"/>
          </a:p>
        </p:txBody>
      </p:sp>
      <p:sp>
        <p:nvSpPr>
          <p:cNvPr id="44033"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44034"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88560" tIns="46080" rIns="88560" bIns="46080"/>
          <a:lstStyle/>
          <a:p>
            <a:pPr eaLnBrk="1" hangingPunct="1">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atin typeface="Arial" charset="0"/>
              </a:rPr>
              <a:t>Interestingly the model can naturally explain the broken power-law spectrum of solar wind magnetic turbulence.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D7B62316-7544-42D0-8E9A-89EDD04176C6}" type="slidenum">
              <a:rPr lang="en-GB"/>
              <a:pPr/>
              <a:t>20</a:t>
            </a:fld>
            <a:endParaRPr lang="en-GB"/>
          </a:p>
        </p:txBody>
      </p:sp>
      <p:sp>
        <p:nvSpPr>
          <p:cNvPr id="33793"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33794"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88560" tIns="46080" rIns="88560" bIns="46080"/>
          <a:lstStyle/>
          <a:p>
            <a:pPr eaLnBrk="1" hangingPunct="1">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a:latin typeface="Arial" charset="0"/>
              </a:rPr>
              <a:t>In general particles can resonate with waves through </a:t>
            </a:r>
            <a:r>
              <a:rPr lang="en-GB" dirty="0" err="1">
                <a:latin typeface="Arial" charset="0"/>
              </a:rPr>
              <a:t>Laudau</a:t>
            </a:r>
            <a:r>
              <a:rPr lang="en-GB" dirty="0">
                <a:latin typeface="Arial" charset="0"/>
              </a:rPr>
              <a:t> damping or cyclotron resonances. Here we show the general wave dispersion relations in a cold plasma and the resonances of electrons and ions near the electron and proton cyclotron frequencies. Clearly the resonant wave-particle interactions depend on the power spectrum of each wave branch.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D7B62316-7544-42D0-8E9A-89EDD04176C6}" type="slidenum">
              <a:rPr lang="en-GB"/>
              <a:pPr/>
              <a:t>22</a:t>
            </a:fld>
            <a:endParaRPr lang="en-GB"/>
          </a:p>
        </p:txBody>
      </p:sp>
      <p:sp>
        <p:nvSpPr>
          <p:cNvPr id="33793"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33794"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88560" tIns="46080" rIns="88560" bIns="46080"/>
          <a:lstStyle/>
          <a:p>
            <a:pPr eaLnBrk="1" hangingPunct="1">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a:latin typeface="Arial" charset="0"/>
              </a:rPr>
              <a:t>In general particles can resonate with waves through </a:t>
            </a:r>
            <a:r>
              <a:rPr lang="en-GB" dirty="0" err="1">
                <a:latin typeface="Arial" charset="0"/>
              </a:rPr>
              <a:t>Laudau</a:t>
            </a:r>
            <a:r>
              <a:rPr lang="en-GB" dirty="0">
                <a:latin typeface="Arial" charset="0"/>
              </a:rPr>
              <a:t> damping or cyclotron resonances. Here we show the general wave dispersion relations in a cold plasma and the resonances of electrons and ions near the electron and proton cyclotron frequencies. Clearly the resonant wave-particle interactions depend on the power spectrum of each wave branch.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C47DA125-AEC3-4059-A7C5-8D89D2120575}" type="slidenum">
              <a:rPr lang="en-GB"/>
              <a:pPr/>
              <a:t>25</a:t>
            </a:fld>
            <a:endParaRPr lang="en-GB"/>
          </a:p>
        </p:txBody>
      </p:sp>
      <p:sp>
        <p:nvSpPr>
          <p:cNvPr id="46081"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46082"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88560" tIns="46080" rIns="88560" bIns="46080"/>
          <a:lstStyle/>
          <a:p>
            <a:pPr eaLnBrk="1" hangingPunct="1">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atin typeface="Arial" charset="0"/>
              </a:rPr>
              <a:t>To address the particle acceleration by magnetic turbulence self-consistently, one needs to solve the coupled wave diffusion and particle kinetic equations. The damping rates of the waves depend on the particle distributions. The acceleration rates, due to both resonant and nonresonant interactions, depend on the turbulence spectrum. In a full treatment, there will be one diffusion equation for each wave branch and one kinetic equation for each particle specie. There should be another term in the wave diffusion equations to take into account the wave-wave coupling between different branches. These are a quite involved set of equations and may be solved with Monte Carlo simulations.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C47DA125-AEC3-4059-A7C5-8D89D2120575}" type="slidenum">
              <a:rPr lang="en-GB"/>
              <a:pPr/>
              <a:t>26</a:t>
            </a:fld>
            <a:endParaRPr lang="en-GB"/>
          </a:p>
        </p:txBody>
      </p:sp>
      <p:sp>
        <p:nvSpPr>
          <p:cNvPr id="46081"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46082" name="Text Box 2"/>
          <p:cNvSpPr txBox="1">
            <a:spLocks noGrp="1" noChangeArrowheads="1"/>
          </p:cNvSpPr>
          <p:nvPr>
            <p:ph type="body"/>
          </p:nvPr>
        </p:nvSpPr>
        <p:spPr bwMode="auto">
          <a:xfrm>
            <a:off x="896938" y="4278313"/>
            <a:ext cx="4927600" cy="4052887"/>
          </a:xfrm>
          <a:prstGeom prst="rect">
            <a:avLst/>
          </a:prstGeom>
          <a:noFill/>
          <a:ln>
            <a:round/>
            <a:headEnd/>
            <a:tailEnd/>
          </a:ln>
        </p:spPr>
        <p:txBody>
          <a:bodyPr lIns="88560" tIns="46080" rIns="88560" bIns="46080"/>
          <a:lstStyle/>
          <a:p>
            <a:pPr eaLnBrk="1" hangingPunct="1">
              <a:spcBef>
                <a:spcPts val="450"/>
              </a:spcBef>
              <a:buFont typeface="Arial"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a:latin typeface="Arial" charset="0"/>
              </a:rPr>
              <a:t>To address the particle acceleration by magnetic turbulence self-consistently, one needs to solve the coupled wave diffusion and particle kinetic equations. The damping rates of the waves depend on the particle distributions. The acceleration rates, due to both resonant and nonresonant interactions, depend on the turbulence spectrum. In a full treatment, there will be one diffusion equation for each wave branch and one kinetic equation for each particle specie. There should be another term in the wave diffusion equations to take into account the wave-wave coupling between different branches. These are a quite involved set of equations and may be solved with Monte Carlo simulations.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C42F6CCD-AA2B-4F94-9075-4869447DABAB}" type="slidenum">
              <a:rPr lang="en-US" smtClean="0"/>
              <a:pPr/>
              <a:t>27</a:t>
            </a:fld>
            <a:endParaRPr lang="en-US" smtClean="0"/>
          </a:p>
        </p:txBody>
      </p:sp>
      <p:sp>
        <p:nvSpPr>
          <p:cNvPr id="23555" name="Rectangle 2"/>
          <p:cNvSpPr>
            <a:spLocks noGrp="1" noRot="1" noChangeAspect="1" noChangeArrowheads="1" noTextEdit="1"/>
          </p:cNvSpPr>
          <p:nvPr>
            <p:ph type="sldImg"/>
          </p:nvPr>
        </p:nvSpPr>
        <p:spPr>
          <a:xfrm>
            <a:off x="1144588" y="685800"/>
            <a:ext cx="4562475" cy="3422650"/>
          </a:xfrm>
          <a:ln/>
        </p:spPr>
      </p:sp>
      <p:sp>
        <p:nvSpPr>
          <p:cNvPr id="23556"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4E1FF669-A9C7-4C94-9500-A8A82526E98E}" type="slidenum">
              <a:rPr lang="en-US" smtClean="0"/>
              <a:pPr/>
              <a:t>28</a:t>
            </a:fld>
            <a:endParaRPr lang="en-US" smtClean="0"/>
          </a:p>
        </p:txBody>
      </p:sp>
      <p:sp>
        <p:nvSpPr>
          <p:cNvPr id="24579" name="Rectangle 2"/>
          <p:cNvSpPr>
            <a:spLocks noGrp="1" noRot="1" noChangeAspect="1" noChangeArrowheads="1" noTextEdit="1"/>
          </p:cNvSpPr>
          <p:nvPr>
            <p:ph type="sldImg"/>
          </p:nvPr>
        </p:nvSpPr>
        <p:spPr>
          <a:xfrm>
            <a:off x="1144588" y="685800"/>
            <a:ext cx="4562475" cy="3422650"/>
          </a:xfrm>
          <a:ln/>
        </p:spPr>
      </p:sp>
      <p:sp>
        <p:nvSpPr>
          <p:cNvPr id="24580"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0F221531-5CF6-47C1-8EC0-548C23649026}" type="slidenum">
              <a:rPr lang="en-US" smtClean="0"/>
              <a:pPr/>
              <a:t>29</a:t>
            </a:fld>
            <a:endParaRPr lang="en-US" smtClean="0"/>
          </a:p>
        </p:txBody>
      </p:sp>
      <p:sp>
        <p:nvSpPr>
          <p:cNvPr id="25603" name="Rectangle 2"/>
          <p:cNvSpPr>
            <a:spLocks noGrp="1" noRot="1" noChangeAspect="1" noChangeArrowheads="1" noTextEdit="1"/>
          </p:cNvSpPr>
          <p:nvPr>
            <p:ph type="sldImg"/>
          </p:nvPr>
        </p:nvSpPr>
        <p:spPr>
          <a:xfrm>
            <a:off x="1144588" y="685800"/>
            <a:ext cx="4562475" cy="3422650"/>
          </a:xfrm>
          <a:ln/>
        </p:spPr>
      </p:sp>
      <p:sp>
        <p:nvSpPr>
          <p:cNvPr id="25604"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166F3C33-1486-4A06-9204-9E3A1B67380C}" type="slidenum">
              <a:rPr lang="en-US" smtClean="0"/>
              <a:pPr/>
              <a:t>30</a:t>
            </a:fld>
            <a:endParaRPr lang="en-US" smtClean="0"/>
          </a:p>
        </p:txBody>
      </p:sp>
      <p:sp>
        <p:nvSpPr>
          <p:cNvPr id="26627" name="Rectangle 2"/>
          <p:cNvSpPr>
            <a:spLocks noGrp="1" noRot="1" noChangeAspect="1" noChangeArrowheads="1" noTextEdit="1"/>
          </p:cNvSpPr>
          <p:nvPr>
            <p:ph type="sldImg"/>
          </p:nvPr>
        </p:nvSpPr>
        <p:spPr>
          <a:xfrm>
            <a:off x="1144588" y="685800"/>
            <a:ext cx="4562475" cy="3422650"/>
          </a:xfrm>
          <a:ln/>
        </p:spPr>
      </p:sp>
      <p:sp>
        <p:nvSpPr>
          <p:cNvPr id="26628" name="Rectangle 3"/>
          <p:cNvSpPr>
            <a:spLocks noGrp="1" noChangeArrowheads="1"/>
          </p:cNvSpPr>
          <p:nvPr>
            <p:ph type="body" idx="1"/>
          </p:nvPr>
        </p:nvSpPr>
        <p:spPr>
          <a:noFill/>
          <a:ln/>
        </p:spPr>
        <p:txBody>
          <a:bodyPr/>
          <a:lstStyle/>
          <a:p>
            <a:pPr eaLnBrk="1" hangingPunct="1"/>
            <a:endParaRPr lang="en-US" smtClean="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689587B1-A161-4307-880C-10F7D9726CCC}" type="slidenum">
              <a:rPr lang="en-US" smtClean="0"/>
              <a:pPr/>
              <a:t>31</a:t>
            </a:fld>
            <a:endParaRPr lang="en-US" smtClean="0"/>
          </a:p>
        </p:txBody>
      </p:sp>
      <p:sp>
        <p:nvSpPr>
          <p:cNvPr id="27651" name="Rectangle 2"/>
          <p:cNvSpPr>
            <a:spLocks noGrp="1" noRot="1" noChangeAspect="1" noChangeArrowheads="1" noTextEdit="1"/>
          </p:cNvSpPr>
          <p:nvPr>
            <p:ph type="sldImg"/>
          </p:nvPr>
        </p:nvSpPr>
        <p:spPr>
          <a:xfrm>
            <a:off x="1144588" y="685800"/>
            <a:ext cx="4562475" cy="3422650"/>
          </a:xfrm>
          <a:ln/>
        </p:spPr>
      </p:sp>
      <p:sp>
        <p:nvSpPr>
          <p:cNvPr id="27652" name="Rectangle 3"/>
          <p:cNvSpPr>
            <a:spLocks noGrp="1" noChangeArrowheads="1"/>
          </p:cNvSpPr>
          <p:nvPr>
            <p:ph type="body" idx="1"/>
          </p:nvPr>
        </p:nvSpPr>
        <p:spPr>
          <a:noFill/>
          <a:ln/>
        </p:spPr>
        <p:txBody>
          <a:bodyPr/>
          <a:lstStyle/>
          <a:p>
            <a:pPr eaLnBrk="1" hangingPunct="1"/>
            <a:r>
              <a:rPr lang="en-US" smtClean="0">
                <a:latin typeface="Arial" pitchFamily="34" charset="0"/>
              </a:rPr>
              <a:t>The Leptonic scenario for the TeV emission faces two major challenges. First the model predicted TeV spectrum is not broad enough even after we include contributions from the IR and optical radiation background.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E38BE611-B318-4E3B-8045-EED19781B70C}" type="slidenum">
              <a:rPr lang="en-US" smtClean="0"/>
              <a:pPr/>
              <a:t>32</a:t>
            </a:fld>
            <a:endParaRPr lang="en-US" smtClean="0"/>
          </a:p>
        </p:txBody>
      </p:sp>
      <p:sp>
        <p:nvSpPr>
          <p:cNvPr id="28675" name="Rectangle 2"/>
          <p:cNvSpPr>
            <a:spLocks noGrp="1" noRot="1" noChangeAspect="1" noChangeArrowheads="1" noTextEdit="1"/>
          </p:cNvSpPr>
          <p:nvPr>
            <p:ph type="sldImg"/>
          </p:nvPr>
        </p:nvSpPr>
        <p:spPr>
          <a:xfrm>
            <a:off x="1144588" y="685800"/>
            <a:ext cx="4562475" cy="3422650"/>
          </a:xfrm>
          <a:ln/>
        </p:spPr>
      </p:sp>
      <p:sp>
        <p:nvSpPr>
          <p:cNvPr id="28676" name="Rectangle 3"/>
          <p:cNvSpPr>
            <a:spLocks noGrp="1" noChangeArrowheads="1"/>
          </p:cNvSpPr>
          <p:nvPr>
            <p:ph type="body" idx="1"/>
          </p:nvPr>
        </p:nvSpPr>
        <p:spPr>
          <a:noFill/>
          <a:ln/>
        </p:spPr>
        <p:txBody>
          <a:bodyPr/>
          <a:lstStyle/>
          <a:p>
            <a:pPr eaLnBrk="1" hangingPunct="1"/>
            <a:r>
              <a:rPr lang="en-US" smtClean="0">
                <a:latin typeface="Arial" pitchFamily="34" charset="0"/>
              </a:rPr>
              <a:t>Secondly, with the weak B field inferred from the spectral fitting, it is not obvious how bright filaments with a width of about 0.1 lyr can decay within one year.</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2AB5FEA8-04BE-469E-927A-EB6B16CB46D2}" type="slidenum">
              <a:rPr lang="en-US" smtClean="0"/>
              <a:pPr/>
              <a:t>33</a:t>
            </a:fld>
            <a:endParaRPr lang="en-US" smtClean="0"/>
          </a:p>
        </p:txBody>
      </p:sp>
      <p:sp>
        <p:nvSpPr>
          <p:cNvPr id="29699" name="Rectangle 2"/>
          <p:cNvSpPr>
            <a:spLocks noGrp="1" noRot="1" noChangeAspect="1" noChangeArrowheads="1" noTextEdit="1"/>
          </p:cNvSpPr>
          <p:nvPr>
            <p:ph type="sldImg"/>
          </p:nvPr>
        </p:nvSpPr>
        <p:spPr>
          <a:xfrm>
            <a:off x="1144588" y="685800"/>
            <a:ext cx="4562475" cy="3422650"/>
          </a:xfrm>
          <a:ln/>
        </p:spPr>
      </p:sp>
      <p:sp>
        <p:nvSpPr>
          <p:cNvPr id="29700" name="Rectangle 3"/>
          <p:cNvSpPr>
            <a:spLocks noGrp="1" noChangeArrowheads="1"/>
          </p:cNvSpPr>
          <p:nvPr>
            <p:ph type="body" idx="1"/>
          </p:nvPr>
        </p:nvSpPr>
        <p:spPr>
          <a:noFill/>
          <a:ln/>
        </p:spPr>
        <p:txBody>
          <a:bodyPr/>
          <a:lstStyle/>
          <a:p>
            <a:pPr eaLnBrk="1" hangingPunct="1"/>
            <a:r>
              <a:rPr lang="en-US" smtClean="0">
                <a:latin typeface="Arial" pitchFamily="34" charset="0"/>
              </a:rPr>
              <a:t>We would like to show here how stochastic electron acceleration by fast mode waves in the downstream of strong non-relativistic shocks overcome these challenges. Here motivated by hydro-dynamical simulations of the interaction of turbulence eddies with shock, we assume that a significant fraction of the shock kinetic energy is converted into turbulence at the shock front and the turbulence then decays as it moves away from the shock front, heating the background plasma and accelerating some particles to very high energies. The contour indicates the vorticity.</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14F12E31-D3E4-4341-BE87-BF67BB9314AD}" type="slidenum">
              <a:rPr lang="en-US" smtClean="0"/>
              <a:pPr/>
              <a:t>34</a:t>
            </a:fld>
            <a:endParaRPr lang="en-US" smtClean="0"/>
          </a:p>
        </p:txBody>
      </p:sp>
      <p:sp>
        <p:nvSpPr>
          <p:cNvPr id="30723" name="Rectangle 2"/>
          <p:cNvSpPr>
            <a:spLocks noGrp="1" noRot="1" noChangeAspect="1" noChangeArrowheads="1" noTextEdit="1"/>
          </p:cNvSpPr>
          <p:nvPr>
            <p:ph type="sldImg"/>
          </p:nvPr>
        </p:nvSpPr>
        <p:spPr>
          <a:xfrm>
            <a:off x="1144588" y="685800"/>
            <a:ext cx="4562475" cy="3422650"/>
          </a:xfrm>
          <a:ln/>
        </p:spPr>
      </p:sp>
      <p:sp>
        <p:nvSpPr>
          <p:cNvPr id="30724" name="Rectangle 3"/>
          <p:cNvSpPr>
            <a:spLocks noGrp="1" noChangeArrowheads="1"/>
          </p:cNvSpPr>
          <p:nvPr>
            <p:ph type="body" idx="1"/>
          </p:nvPr>
        </p:nvSpPr>
        <p:spPr>
          <a:noFill/>
          <a:ln/>
        </p:spPr>
        <p:txBody>
          <a:bodyPr/>
          <a:lstStyle/>
          <a:p>
            <a:pPr eaLnBrk="1" hangingPunct="1"/>
            <a:r>
              <a:rPr lang="en-US" smtClean="0">
                <a:latin typeface="Arial" pitchFamily="34" charset="0"/>
              </a:rPr>
              <a:t>Ignoring the internal energy of the upstream plasma and the first order Fermi acceleration, from the continuity equations across the shock front, one can obtain this relation for the speeds. Here U is the upstream flow speed in the shock frame; v_S is the isothermal sound speed; u is the eddy speed and v_A is the Alfven speed, v_F is the speed of fast mode waves, which is comparable to the adiabatic sound speed when v_A is much less than v_S. When v_A is much less than U, this figure show the evolution of the eddy speed and speed of fast mode waves in the downstream. Here L is the turbulence generation scale, Q is the free energy dissipation rate through turbulence.</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548E0988-5BFC-4B65-94F0-4583F22601C1}" type="slidenum">
              <a:rPr lang="en-US" smtClean="0"/>
              <a:pPr/>
              <a:t>35</a:t>
            </a:fld>
            <a:endParaRPr lang="en-US" smtClean="0"/>
          </a:p>
        </p:txBody>
      </p:sp>
      <p:sp>
        <p:nvSpPr>
          <p:cNvPr id="31747" name="Rectangle 2"/>
          <p:cNvSpPr>
            <a:spLocks noGrp="1" noRot="1" noChangeAspect="1" noChangeArrowheads="1" noTextEdit="1"/>
          </p:cNvSpPr>
          <p:nvPr>
            <p:ph type="sldImg"/>
          </p:nvPr>
        </p:nvSpPr>
        <p:spPr>
          <a:xfrm>
            <a:off x="1144588" y="685800"/>
            <a:ext cx="4562475" cy="3422650"/>
          </a:xfrm>
          <a:ln/>
        </p:spPr>
      </p:sp>
      <p:sp>
        <p:nvSpPr>
          <p:cNvPr id="31748" name="Rectangle 3"/>
          <p:cNvSpPr>
            <a:spLocks noGrp="1" noChangeArrowheads="1"/>
          </p:cNvSpPr>
          <p:nvPr>
            <p:ph type="body" idx="1"/>
          </p:nvPr>
        </p:nvSpPr>
        <p:spPr>
          <a:noFill/>
          <a:ln/>
        </p:spPr>
        <p:txBody>
          <a:bodyPr/>
          <a:lstStyle/>
          <a:p>
            <a:pPr eaLnBrk="1" hangingPunct="1"/>
            <a:r>
              <a:rPr lang="en-US" smtClean="0">
                <a:latin typeface="Arial" pitchFamily="34" charset="0"/>
              </a:rPr>
              <a:t>To see how the turbulence heats the background plasma and accelerates particles, we need to consider the cascade of turbulence from the generation scale L to the dissipation range. In the supersonic phase, I.e., u&gt;v_F, the turbulence follows the Kolmogorov phenomenology with a spectral index of 5/3 until it reaches a small scale k_t, where the speed of fast mode waves is equal to the eddy speed. The wave propagation effect will suppress the turbulence cascade on even smaller scales and the turbulence follows the Kraichnan phenomenology with a spectral index of 3/2. At an even smaller scale, the eddy speed is equal to the Alfven speed. The magnetic field becomes coherent and collisionless damping of waves by the background particle sets in.</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1B3D408D-A34B-41A2-B76E-BD9BF3601F9E}" type="slidenum">
              <a:rPr lang="en-US" smtClean="0"/>
              <a:pPr/>
              <a:t>36</a:t>
            </a:fld>
            <a:endParaRPr lang="en-US" smtClean="0"/>
          </a:p>
        </p:txBody>
      </p:sp>
      <p:sp>
        <p:nvSpPr>
          <p:cNvPr id="32771" name="Rectangle 2"/>
          <p:cNvSpPr>
            <a:spLocks noGrp="1" noRot="1" noChangeAspect="1" noChangeArrowheads="1" noTextEdit="1"/>
          </p:cNvSpPr>
          <p:nvPr>
            <p:ph type="sldImg"/>
          </p:nvPr>
        </p:nvSpPr>
        <p:spPr>
          <a:xfrm>
            <a:off x="1144588" y="685800"/>
            <a:ext cx="4562475" cy="3422650"/>
          </a:xfrm>
          <a:ln/>
        </p:spPr>
      </p:sp>
      <p:sp>
        <p:nvSpPr>
          <p:cNvPr id="32772" name="Rectangle 3"/>
          <p:cNvSpPr>
            <a:spLocks noGrp="1" noChangeArrowheads="1"/>
          </p:cNvSpPr>
          <p:nvPr>
            <p:ph type="body" idx="1"/>
          </p:nvPr>
        </p:nvSpPr>
        <p:spPr>
          <a:noFill/>
          <a:ln/>
        </p:spPr>
        <p:txBody>
          <a:bodyPr/>
          <a:lstStyle/>
          <a:p>
            <a:pPr eaLnBrk="1" hangingPunct="1"/>
            <a:r>
              <a:rPr lang="en-US" smtClean="0">
                <a:latin typeface="Arial" pitchFamily="34" charset="0"/>
              </a:rPr>
              <a:t>The damping of fast mode waves is dominated by the transit time damping process, which results from resonances of background particles with the parallel component of the wave magnetic field. The damping is most efficient for obliquely propagating waves. Waves propagating along the magnetic field with \theta = 0 do not subject to the damping. Parallel propagating waves will survive the damping and cascade to even smaller scale to accelerate some of the background particles to high energies. Considering the balance between the turbulence cascade and wave damping, one can show the parallel propagating waves in the dissipation range have a power spectral index of 2. For relativistic electrons interacting with these parallel propagating waves through cyclotron resonances, the particle scattering mean free path is equal to the coherent length of the magnetic field and the particle escape time is given by the diffusion time of the particle from the large scale eddy with a size L. Both the acceleration and escape times are independent of energy in this case and one obtains a power-law particle distribution with the power-law index determined by the ratio of the acceleration and escape times. The electron distribution cuts off when the gyro-radius of the particle is equal to the coherent length of the B field. At even higher energies, electrons interact with nearly isotropic fast mode waves, which leads to a gradual high energy cutoff.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56A447DC-F78E-4B06-9C8F-8EF0A0C902A8}" type="slidenum">
              <a:rPr lang="en-US" smtClean="0"/>
              <a:pPr/>
              <a:t>37</a:t>
            </a:fld>
            <a:endParaRPr lang="en-US" smtClean="0"/>
          </a:p>
        </p:txBody>
      </p:sp>
      <p:sp>
        <p:nvSpPr>
          <p:cNvPr id="33795" name="Rectangle 2"/>
          <p:cNvSpPr>
            <a:spLocks noGrp="1" noRot="1" noChangeAspect="1" noChangeArrowheads="1" noTextEdit="1"/>
          </p:cNvSpPr>
          <p:nvPr>
            <p:ph type="sldImg"/>
          </p:nvPr>
        </p:nvSpPr>
        <p:spPr>
          <a:xfrm>
            <a:off x="1144588" y="685800"/>
            <a:ext cx="4562475" cy="3422650"/>
          </a:xfrm>
          <a:ln/>
        </p:spPr>
      </p:sp>
      <p:sp>
        <p:nvSpPr>
          <p:cNvPr id="33796" name="Rectangle 3"/>
          <p:cNvSpPr>
            <a:spLocks noGrp="1" noChangeArrowheads="1"/>
          </p:cNvSpPr>
          <p:nvPr>
            <p:ph type="body" idx="1"/>
          </p:nvPr>
        </p:nvSpPr>
        <p:spPr>
          <a:noFill/>
          <a:ln/>
        </p:spPr>
        <p:txBody>
          <a:bodyPr/>
          <a:lstStyle/>
          <a:p>
            <a:pPr eaLnBrk="1" hangingPunct="1"/>
            <a:r>
              <a:rPr lang="en-US" smtClean="0">
                <a:latin typeface="Arial" pitchFamily="34" charset="0"/>
              </a:rPr>
              <a:t>Stochastic acceleration of electrons by fast mode waves therefore produces a power-law electron distribution with a gradual high energy cutoff. With this distribution, we can fit the broadband spectrum of SNR RX J1713.7-3946. The corresponding model parameters are given here. The fitting with a sharp exponential cutoff is not acceptable as shown by the thin lines here. Future observations can distinguish these two models.</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5FB5997A-EBCC-4D6D-A1E6-CE75C2F93993}" type="slidenum">
              <a:rPr lang="en-US" smtClean="0"/>
              <a:pPr/>
              <a:t>38</a:t>
            </a:fld>
            <a:endParaRPr lang="en-US" smtClean="0"/>
          </a:p>
        </p:txBody>
      </p:sp>
      <p:sp>
        <p:nvSpPr>
          <p:cNvPr id="34819" name="Rectangle 2"/>
          <p:cNvSpPr>
            <a:spLocks noGrp="1" noRot="1" noChangeAspect="1" noChangeArrowheads="1" noTextEdit="1"/>
          </p:cNvSpPr>
          <p:nvPr>
            <p:ph type="sldImg"/>
          </p:nvPr>
        </p:nvSpPr>
        <p:spPr>
          <a:xfrm>
            <a:off x="1144588" y="685800"/>
            <a:ext cx="4562475" cy="3422650"/>
          </a:xfrm>
          <a:ln/>
        </p:spPr>
      </p:sp>
      <p:sp>
        <p:nvSpPr>
          <p:cNvPr id="34820" name="Rectangle 3"/>
          <p:cNvSpPr>
            <a:spLocks noGrp="1" noChangeArrowheads="1"/>
          </p:cNvSpPr>
          <p:nvPr>
            <p:ph type="body" idx="1"/>
          </p:nvPr>
        </p:nvSpPr>
        <p:spPr>
          <a:noFill/>
          <a:ln/>
        </p:spPr>
        <p:txBody>
          <a:bodyPr/>
          <a:lstStyle/>
          <a:p>
            <a:pPr eaLnBrk="1" hangingPunct="1"/>
            <a:r>
              <a:rPr lang="en-US" smtClean="0">
                <a:latin typeface="Arial" pitchFamily="34" charset="0"/>
              </a:rPr>
              <a:t>Next we would like to see the implications of these model parameters on the processes near the shock front. First from the B field and cutoff energy, we obtain the coherent length of the B field which is about 10 to the 15 cm. Combining this with the particle spectral index, we determine the turbulence generation scale of about half a light year. This scale is much longer than the ion inertial length and the electron skin depth. The turbulence therefore is likely generated by certain large scale hydrodynamical instability. The Kelvin-Helmholtz instability of shearing flow is one possible mechanism. With the turbulence generation scale and the coherent length of the B field, one obtains the Aflven speed, which implies a density of 0.01. We therefore don’t expect thermal X-rays.</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B1BFCDDE-28F7-41B6-AB1E-AAB053BDBDD3}" type="slidenum">
              <a:rPr lang="en-US" smtClean="0"/>
              <a:pPr/>
              <a:t>39</a:t>
            </a:fld>
            <a:endParaRPr lang="en-US" smtClean="0"/>
          </a:p>
        </p:txBody>
      </p:sp>
      <p:sp>
        <p:nvSpPr>
          <p:cNvPr id="35843" name="Rectangle 2"/>
          <p:cNvSpPr>
            <a:spLocks noGrp="1" noRot="1" noChangeAspect="1" noChangeArrowheads="1" noTextEdit="1"/>
          </p:cNvSpPr>
          <p:nvPr>
            <p:ph type="sldImg"/>
          </p:nvPr>
        </p:nvSpPr>
        <p:spPr>
          <a:xfrm>
            <a:off x="1144588" y="685800"/>
            <a:ext cx="4562475" cy="3422650"/>
          </a:xfrm>
          <a:ln/>
        </p:spPr>
      </p:sp>
      <p:sp>
        <p:nvSpPr>
          <p:cNvPr id="35844" name="Rectangle 3"/>
          <p:cNvSpPr>
            <a:spLocks noGrp="1" noChangeArrowheads="1"/>
          </p:cNvSpPr>
          <p:nvPr>
            <p:ph type="body" idx="1"/>
          </p:nvPr>
        </p:nvSpPr>
        <p:spPr>
          <a:noFill/>
          <a:ln/>
        </p:spPr>
        <p:txBody>
          <a:bodyPr/>
          <a:lstStyle/>
          <a:p>
            <a:pPr eaLnBrk="1" hangingPunct="1"/>
            <a:r>
              <a:rPr lang="en-US" smtClean="0">
                <a:latin typeface="Arial" pitchFamily="34" charset="0"/>
              </a:rPr>
              <a:t>We have already shown how the stochastic electron acceleration accounts for the broad TeV spectrum. How to account for the X-ray variability then? The rising phase of the brightening filament may be attributed to inhomogeneity in the upstream flow. The decay can be attributed to spatial diffusion of high energy electrons from bright regions. The scattering mean free path of the electrons is about 10^15 cm. The width of the filament is about 6 times 10^16. The corresponding diffusion time is less than one year.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548E0988-5BFC-4B65-94F0-4583F22601C1}" type="slidenum">
              <a:rPr lang="en-US" smtClean="0"/>
              <a:pPr/>
              <a:t>41</a:t>
            </a:fld>
            <a:endParaRPr lang="en-US" smtClean="0"/>
          </a:p>
        </p:txBody>
      </p:sp>
      <p:sp>
        <p:nvSpPr>
          <p:cNvPr id="31747" name="Rectangle 2"/>
          <p:cNvSpPr>
            <a:spLocks noGrp="1" noRot="1" noChangeAspect="1" noChangeArrowheads="1" noTextEdit="1"/>
          </p:cNvSpPr>
          <p:nvPr>
            <p:ph type="sldImg"/>
          </p:nvPr>
        </p:nvSpPr>
        <p:spPr>
          <a:xfrm>
            <a:off x="1144588" y="685800"/>
            <a:ext cx="4562475" cy="3422650"/>
          </a:xfrm>
          <a:ln/>
        </p:spPr>
      </p:sp>
      <p:sp>
        <p:nvSpPr>
          <p:cNvPr id="31748" name="Rectangle 3"/>
          <p:cNvSpPr>
            <a:spLocks noGrp="1" noChangeArrowheads="1"/>
          </p:cNvSpPr>
          <p:nvPr>
            <p:ph type="body" idx="1"/>
          </p:nvPr>
        </p:nvSpPr>
        <p:spPr>
          <a:noFill/>
          <a:ln/>
        </p:spPr>
        <p:txBody>
          <a:bodyPr/>
          <a:lstStyle/>
          <a:p>
            <a:pPr eaLnBrk="1" hangingPunct="1"/>
            <a:r>
              <a:rPr lang="en-US" smtClean="0">
                <a:latin typeface="Arial" pitchFamily="34" charset="0"/>
              </a:rPr>
              <a:t>To see how the turbulence heats the background plasma and accelerates particles, we need to consider the cascade of turbulence from the generation scale L to the dissipation range. In the supersonic phase, I.e., u&gt;v_F, the turbulence follows the Kolmogorov phenomenology with a spectral index of 5/3 until it reaches a small scale k_t, where the speed of fast mode waves is equal to the eddy speed. The wave propagation effect will suppress the turbulence cascade on even smaller scales and the turbulence follows the Kraichnan phenomenology with a spectral index of 3/2. At an even smaller scale, the eddy speed is equal to the Alfven speed. The magnetic field becomes coherent and collisionless damping of waves by the background particle sets in.</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10"/>
          <p:cNvSpPr>
            <a:spLocks noGrp="1" noChangeArrowheads="1"/>
          </p:cNvSpPr>
          <p:nvPr>
            <p:ph type="sldNum"/>
          </p:nvPr>
        </p:nvSpPr>
        <p:spPr>
          <a:ln/>
        </p:spPr>
        <p:txBody>
          <a:bodyPr/>
          <a:lstStyle/>
          <a:p>
            <a:fld id="{DE75530D-6383-4C17-9607-6FB5E6CDDE17}" type="slidenum">
              <a:rPr lang="en-GB"/>
              <a:pPr/>
              <a:t>51</a:t>
            </a:fld>
            <a:endParaRPr lang="en-GB"/>
          </a:p>
        </p:txBody>
      </p:sp>
      <p:sp>
        <p:nvSpPr>
          <p:cNvPr id="47105" name="Text Box 1"/>
          <p:cNvSpPr txBox="1">
            <a:spLocks noChangeArrowheads="1"/>
          </p:cNvSpPr>
          <p:nvPr/>
        </p:nvSpPr>
        <p:spPr bwMode="auto">
          <a:xfrm>
            <a:off x="1120775" y="674688"/>
            <a:ext cx="4479925" cy="3378200"/>
          </a:xfrm>
          <a:prstGeom prst="rect">
            <a:avLst/>
          </a:prstGeom>
          <a:solidFill>
            <a:srgbClr val="FFFFFF"/>
          </a:solidFill>
          <a:ln w="9360">
            <a:solidFill>
              <a:srgbClr val="000000"/>
            </a:solidFill>
            <a:miter lim="800000"/>
            <a:headEnd/>
            <a:tailEnd/>
          </a:ln>
          <a:effectLst/>
        </p:spPr>
        <p:txBody>
          <a:bodyPr wrap="none" anchor="ctr"/>
          <a:lstStyle/>
          <a:p>
            <a:endParaRPr lang="en-US"/>
          </a:p>
        </p:txBody>
      </p:sp>
      <p:sp>
        <p:nvSpPr>
          <p:cNvPr id="47106" name="Rectangle 2"/>
          <p:cNvSpPr txBox="1">
            <a:spLocks noGrp="1" noChangeArrowheads="1"/>
          </p:cNvSpPr>
          <p:nvPr>
            <p:ph type="body"/>
          </p:nvPr>
        </p:nvSpPr>
        <p:spPr bwMode="auto">
          <a:xfrm>
            <a:off x="685800" y="4343400"/>
            <a:ext cx="5481638" cy="4111625"/>
          </a:xfrm>
          <a:prstGeom prst="rect">
            <a:avLst/>
          </a:prstGeom>
          <a:noFill/>
          <a:ln>
            <a:round/>
            <a:headEnd/>
            <a:tailEnd/>
          </a:ln>
        </p:spPr>
        <p:txBody>
          <a:bodyPr wrap="none" anchor="ct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idx="10"/>
          </p:nvPr>
        </p:nvSpPr>
        <p:spPr/>
        <p:txBody>
          <a:bodyPr/>
          <a:lstStyle>
            <a:lvl1pPr>
              <a:defRPr/>
            </a:lvl1pPr>
          </a:lstStyle>
          <a:p>
            <a:endParaRPr lang="en-GB"/>
          </a:p>
        </p:txBody>
      </p:sp>
      <p:sp>
        <p:nvSpPr>
          <p:cNvPr id="5" name="Footer Placeholder 4"/>
          <p:cNvSpPr>
            <a:spLocks noGrp="1"/>
          </p:cNvSpPr>
          <p:nvPr>
            <p:ph type="ftr" idx="11"/>
          </p:nvPr>
        </p:nvSpPr>
        <p:spPr/>
        <p:txBody>
          <a:bodyPr/>
          <a:lstStyle>
            <a:lvl1pPr>
              <a:defRPr/>
            </a:lvl1pPr>
          </a:lstStyle>
          <a:p>
            <a:endParaRPr lang="en-GB"/>
          </a:p>
        </p:txBody>
      </p:sp>
      <p:sp>
        <p:nvSpPr>
          <p:cNvPr id="6" name="Slide Number Placeholder 5"/>
          <p:cNvSpPr>
            <a:spLocks noGrp="1"/>
          </p:cNvSpPr>
          <p:nvPr>
            <p:ph type="sldNum" idx="12"/>
          </p:nvPr>
        </p:nvSpPr>
        <p:spPr/>
        <p:txBody>
          <a:bodyPr/>
          <a:lstStyle>
            <a:lvl1pPr>
              <a:defRPr/>
            </a:lvl1pPr>
          </a:lstStyle>
          <a:p>
            <a:fld id="{ADAAA7D4-EF72-4713-A6C2-33545D83020F}"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idx="10"/>
          </p:nvPr>
        </p:nvSpPr>
        <p:spPr/>
        <p:txBody>
          <a:bodyPr/>
          <a:lstStyle>
            <a:lvl1pPr>
              <a:defRPr/>
            </a:lvl1pPr>
          </a:lstStyle>
          <a:p>
            <a:endParaRPr lang="en-GB"/>
          </a:p>
        </p:txBody>
      </p:sp>
      <p:sp>
        <p:nvSpPr>
          <p:cNvPr id="5" name="Footer Placeholder 4"/>
          <p:cNvSpPr>
            <a:spLocks noGrp="1"/>
          </p:cNvSpPr>
          <p:nvPr>
            <p:ph type="ftr" idx="11"/>
          </p:nvPr>
        </p:nvSpPr>
        <p:spPr/>
        <p:txBody>
          <a:bodyPr/>
          <a:lstStyle>
            <a:lvl1pPr>
              <a:defRPr/>
            </a:lvl1pPr>
          </a:lstStyle>
          <a:p>
            <a:endParaRPr lang="en-GB"/>
          </a:p>
        </p:txBody>
      </p:sp>
      <p:sp>
        <p:nvSpPr>
          <p:cNvPr id="6" name="Slide Number Placeholder 5"/>
          <p:cNvSpPr>
            <a:spLocks noGrp="1"/>
          </p:cNvSpPr>
          <p:nvPr>
            <p:ph type="sldNum" idx="12"/>
          </p:nvPr>
        </p:nvSpPr>
        <p:spPr/>
        <p:txBody>
          <a:bodyPr/>
          <a:lstStyle>
            <a:lvl1pPr>
              <a:defRPr/>
            </a:lvl1pPr>
          </a:lstStyle>
          <a:p>
            <a:fld id="{3BD90E6F-3AE5-49AD-8418-ECA40050EAF4}"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idx="10"/>
          </p:nvPr>
        </p:nvSpPr>
        <p:spPr/>
        <p:txBody>
          <a:bodyPr/>
          <a:lstStyle>
            <a:lvl1pPr>
              <a:defRPr/>
            </a:lvl1pPr>
          </a:lstStyle>
          <a:p>
            <a:endParaRPr lang="en-GB"/>
          </a:p>
        </p:txBody>
      </p:sp>
      <p:sp>
        <p:nvSpPr>
          <p:cNvPr id="5" name="Footer Placeholder 4"/>
          <p:cNvSpPr>
            <a:spLocks noGrp="1"/>
          </p:cNvSpPr>
          <p:nvPr>
            <p:ph type="ftr" idx="11"/>
          </p:nvPr>
        </p:nvSpPr>
        <p:spPr/>
        <p:txBody>
          <a:bodyPr/>
          <a:lstStyle>
            <a:lvl1pPr>
              <a:defRPr/>
            </a:lvl1pPr>
          </a:lstStyle>
          <a:p>
            <a:endParaRPr lang="en-GB"/>
          </a:p>
        </p:txBody>
      </p:sp>
      <p:sp>
        <p:nvSpPr>
          <p:cNvPr id="6" name="Slide Number Placeholder 5"/>
          <p:cNvSpPr>
            <a:spLocks noGrp="1"/>
          </p:cNvSpPr>
          <p:nvPr>
            <p:ph type="sldNum" idx="12"/>
          </p:nvPr>
        </p:nvSpPr>
        <p:spPr/>
        <p:txBody>
          <a:bodyPr/>
          <a:lstStyle>
            <a:lvl1pPr>
              <a:defRPr/>
            </a:lvl1pPr>
          </a:lstStyle>
          <a:p>
            <a:fld id="{578E2832-C7A3-4956-8842-8E3D8833CE2B}"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5425" cy="4519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5025" y="1600200"/>
            <a:ext cx="4035425" cy="4519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idx="10"/>
          </p:nvPr>
        </p:nvSpPr>
        <p:spPr/>
        <p:txBody>
          <a:bodyPr/>
          <a:lstStyle>
            <a:lvl1pPr>
              <a:defRPr/>
            </a:lvl1pPr>
          </a:lstStyle>
          <a:p>
            <a:endParaRPr lang="en-GB"/>
          </a:p>
        </p:txBody>
      </p:sp>
      <p:sp>
        <p:nvSpPr>
          <p:cNvPr id="6" name="Footer Placeholder 5"/>
          <p:cNvSpPr>
            <a:spLocks noGrp="1"/>
          </p:cNvSpPr>
          <p:nvPr>
            <p:ph type="ftr" idx="11"/>
          </p:nvPr>
        </p:nvSpPr>
        <p:spPr/>
        <p:txBody>
          <a:bodyPr/>
          <a:lstStyle>
            <a:lvl1pPr>
              <a:defRPr/>
            </a:lvl1pPr>
          </a:lstStyle>
          <a:p>
            <a:endParaRPr lang="en-GB"/>
          </a:p>
        </p:txBody>
      </p:sp>
      <p:sp>
        <p:nvSpPr>
          <p:cNvPr id="7" name="Slide Number Placeholder 6"/>
          <p:cNvSpPr>
            <a:spLocks noGrp="1"/>
          </p:cNvSpPr>
          <p:nvPr>
            <p:ph type="sldNum" idx="12"/>
          </p:nvPr>
        </p:nvSpPr>
        <p:spPr/>
        <p:txBody>
          <a:bodyPr/>
          <a:lstStyle>
            <a:lvl1pPr>
              <a:defRPr/>
            </a:lvl1pPr>
          </a:lstStyle>
          <a:p>
            <a:fld id="{B13F4DBC-4024-464D-A458-3953B08348FD}"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idx="10"/>
          </p:nvPr>
        </p:nvSpPr>
        <p:spPr/>
        <p:txBody>
          <a:bodyPr/>
          <a:lstStyle>
            <a:lvl1pPr>
              <a:defRPr/>
            </a:lvl1pPr>
          </a:lstStyle>
          <a:p>
            <a:endParaRPr lang="en-GB"/>
          </a:p>
        </p:txBody>
      </p:sp>
      <p:sp>
        <p:nvSpPr>
          <p:cNvPr id="8" name="Footer Placeholder 7"/>
          <p:cNvSpPr>
            <a:spLocks noGrp="1"/>
          </p:cNvSpPr>
          <p:nvPr>
            <p:ph type="ftr" idx="11"/>
          </p:nvPr>
        </p:nvSpPr>
        <p:spPr/>
        <p:txBody>
          <a:bodyPr/>
          <a:lstStyle>
            <a:lvl1pPr>
              <a:defRPr/>
            </a:lvl1pPr>
          </a:lstStyle>
          <a:p>
            <a:endParaRPr lang="en-GB"/>
          </a:p>
        </p:txBody>
      </p:sp>
      <p:sp>
        <p:nvSpPr>
          <p:cNvPr id="9" name="Slide Number Placeholder 8"/>
          <p:cNvSpPr>
            <a:spLocks noGrp="1"/>
          </p:cNvSpPr>
          <p:nvPr>
            <p:ph type="sldNum" idx="12"/>
          </p:nvPr>
        </p:nvSpPr>
        <p:spPr/>
        <p:txBody>
          <a:bodyPr/>
          <a:lstStyle>
            <a:lvl1pPr>
              <a:defRPr/>
            </a:lvl1pPr>
          </a:lstStyle>
          <a:p>
            <a:fld id="{5B1A0596-AC67-4C65-808C-45FA6760917C}"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idx="10"/>
          </p:nvPr>
        </p:nvSpPr>
        <p:spPr/>
        <p:txBody>
          <a:bodyPr/>
          <a:lstStyle>
            <a:lvl1pPr>
              <a:defRPr/>
            </a:lvl1pPr>
          </a:lstStyle>
          <a:p>
            <a:endParaRPr lang="en-GB"/>
          </a:p>
        </p:txBody>
      </p:sp>
      <p:sp>
        <p:nvSpPr>
          <p:cNvPr id="4" name="Footer Placeholder 3"/>
          <p:cNvSpPr>
            <a:spLocks noGrp="1"/>
          </p:cNvSpPr>
          <p:nvPr>
            <p:ph type="ftr" idx="11"/>
          </p:nvPr>
        </p:nvSpPr>
        <p:spPr/>
        <p:txBody>
          <a:bodyPr/>
          <a:lstStyle>
            <a:lvl1pPr>
              <a:defRPr/>
            </a:lvl1pPr>
          </a:lstStyle>
          <a:p>
            <a:endParaRPr lang="en-GB"/>
          </a:p>
        </p:txBody>
      </p:sp>
      <p:sp>
        <p:nvSpPr>
          <p:cNvPr id="5" name="Slide Number Placeholder 4"/>
          <p:cNvSpPr>
            <a:spLocks noGrp="1"/>
          </p:cNvSpPr>
          <p:nvPr>
            <p:ph type="sldNum" idx="12"/>
          </p:nvPr>
        </p:nvSpPr>
        <p:spPr/>
        <p:txBody>
          <a:bodyPr/>
          <a:lstStyle>
            <a:lvl1pPr>
              <a:defRPr/>
            </a:lvl1pPr>
          </a:lstStyle>
          <a:p>
            <a:fld id="{8756A033-7D4F-41EC-8C0A-3B336D4A9AFA}"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idx="10"/>
          </p:nvPr>
        </p:nvSpPr>
        <p:spPr/>
        <p:txBody>
          <a:bodyPr/>
          <a:lstStyle>
            <a:lvl1pPr>
              <a:defRPr/>
            </a:lvl1pPr>
          </a:lstStyle>
          <a:p>
            <a:endParaRPr lang="en-GB"/>
          </a:p>
        </p:txBody>
      </p:sp>
      <p:sp>
        <p:nvSpPr>
          <p:cNvPr id="3" name="Footer Placeholder 2"/>
          <p:cNvSpPr>
            <a:spLocks noGrp="1"/>
          </p:cNvSpPr>
          <p:nvPr>
            <p:ph type="ftr" idx="11"/>
          </p:nvPr>
        </p:nvSpPr>
        <p:spPr/>
        <p:txBody>
          <a:bodyPr/>
          <a:lstStyle>
            <a:lvl1pPr>
              <a:defRPr/>
            </a:lvl1pPr>
          </a:lstStyle>
          <a:p>
            <a:endParaRPr lang="en-GB"/>
          </a:p>
        </p:txBody>
      </p:sp>
      <p:sp>
        <p:nvSpPr>
          <p:cNvPr id="4" name="Slide Number Placeholder 3"/>
          <p:cNvSpPr>
            <a:spLocks noGrp="1"/>
          </p:cNvSpPr>
          <p:nvPr>
            <p:ph type="sldNum" idx="12"/>
          </p:nvPr>
        </p:nvSpPr>
        <p:spPr/>
        <p:txBody>
          <a:bodyPr/>
          <a:lstStyle>
            <a:lvl1pPr>
              <a:defRPr/>
            </a:lvl1pPr>
          </a:lstStyle>
          <a:p>
            <a:fld id="{EBC7013C-C769-4367-9B31-68D07568E94C}"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idx="10"/>
          </p:nvPr>
        </p:nvSpPr>
        <p:spPr/>
        <p:txBody>
          <a:bodyPr/>
          <a:lstStyle>
            <a:lvl1pPr>
              <a:defRPr/>
            </a:lvl1pPr>
          </a:lstStyle>
          <a:p>
            <a:endParaRPr lang="en-GB"/>
          </a:p>
        </p:txBody>
      </p:sp>
      <p:sp>
        <p:nvSpPr>
          <p:cNvPr id="6" name="Footer Placeholder 5"/>
          <p:cNvSpPr>
            <a:spLocks noGrp="1"/>
          </p:cNvSpPr>
          <p:nvPr>
            <p:ph type="ftr" idx="11"/>
          </p:nvPr>
        </p:nvSpPr>
        <p:spPr/>
        <p:txBody>
          <a:bodyPr/>
          <a:lstStyle>
            <a:lvl1pPr>
              <a:defRPr/>
            </a:lvl1pPr>
          </a:lstStyle>
          <a:p>
            <a:endParaRPr lang="en-GB"/>
          </a:p>
        </p:txBody>
      </p:sp>
      <p:sp>
        <p:nvSpPr>
          <p:cNvPr id="7" name="Slide Number Placeholder 6"/>
          <p:cNvSpPr>
            <a:spLocks noGrp="1"/>
          </p:cNvSpPr>
          <p:nvPr>
            <p:ph type="sldNum" idx="12"/>
          </p:nvPr>
        </p:nvSpPr>
        <p:spPr/>
        <p:txBody>
          <a:bodyPr/>
          <a:lstStyle>
            <a:lvl1pPr>
              <a:defRPr/>
            </a:lvl1pPr>
          </a:lstStyle>
          <a:p>
            <a:fld id="{93D3A58D-0AD0-4CA7-908B-0AB147399E71}"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idx="10"/>
          </p:nvPr>
        </p:nvSpPr>
        <p:spPr/>
        <p:txBody>
          <a:bodyPr/>
          <a:lstStyle>
            <a:lvl1pPr>
              <a:defRPr/>
            </a:lvl1pPr>
          </a:lstStyle>
          <a:p>
            <a:endParaRPr lang="en-GB"/>
          </a:p>
        </p:txBody>
      </p:sp>
      <p:sp>
        <p:nvSpPr>
          <p:cNvPr id="6" name="Footer Placeholder 5"/>
          <p:cNvSpPr>
            <a:spLocks noGrp="1"/>
          </p:cNvSpPr>
          <p:nvPr>
            <p:ph type="ftr" idx="11"/>
          </p:nvPr>
        </p:nvSpPr>
        <p:spPr/>
        <p:txBody>
          <a:bodyPr/>
          <a:lstStyle>
            <a:lvl1pPr>
              <a:defRPr/>
            </a:lvl1pPr>
          </a:lstStyle>
          <a:p>
            <a:endParaRPr lang="en-GB"/>
          </a:p>
        </p:txBody>
      </p:sp>
      <p:sp>
        <p:nvSpPr>
          <p:cNvPr id="7" name="Slide Number Placeholder 6"/>
          <p:cNvSpPr>
            <a:spLocks noGrp="1"/>
          </p:cNvSpPr>
          <p:nvPr>
            <p:ph type="sldNum" idx="12"/>
          </p:nvPr>
        </p:nvSpPr>
        <p:spPr/>
        <p:txBody>
          <a:bodyPr/>
          <a:lstStyle>
            <a:lvl1pPr>
              <a:defRPr/>
            </a:lvl1pPr>
          </a:lstStyle>
          <a:p>
            <a:fld id="{9DD0F1D6-6BC7-4C61-A665-2864B616A44B}"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idx="10"/>
          </p:nvPr>
        </p:nvSpPr>
        <p:spPr/>
        <p:txBody>
          <a:bodyPr/>
          <a:lstStyle>
            <a:lvl1pPr>
              <a:defRPr/>
            </a:lvl1pPr>
          </a:lstStyle>
          <a:p>
            <a:endParaRPr lang="en-GB"/>
          </a:p>
        </p:txBody>
      </p:sp>
      <p:sp>
        <p:nvSpPr>
          <p:cNvPr id="5" name="Footer Placeholder 4"/>
          <p:cNvSpPr>
            <a:spLocks noGrp="1"/>
          </p:cNvSpPr>
          <p:nvPr>
            <p:ph type="ftr" idx="11"/>
          </p:nvPr>
        </p:nvSpPr>
        <p:spPr/>
        <p:txBody>
          <a:bodyPr/>
          <a:lstStyle>
            <a:lvl1pPr>
              <a:defRPr/>
            </a:lvl1pPr>
          </a:lstStyle>
          <a:p>
            <a:endParaRPr lang="en-GB"/>
          </a:p>
        </p:txBody>
      </p:sp>
      <p:sp>
        <p:nvSpPr>
          <p:cNvPr id="6" name="Slide Number Placeholder 5"/>
          <p:cNvSpPr>
            <a:spLocks noGrp="1"/>
          </p:cNvSpPr>
          <p:nvPr>
            <p:ph type="sldNum" idx="12"/>
          </p:nvPr>
        </p:nvSpPr>
        <p:spPr/>
        <p:txBody>
          <a:bodyPr/>
          <a:lstStyle>
            <a:lvl1pPr>
              <a:defRPr/>
            </a:lvl1pPr>
          </a:lstStyle>
          <a:p>
            <a:fld id="{C88A8743-91E7-497B-A8C3-C7FC3A035A0B}"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4638" y="274638"/>
            <a:ext cx="2055812" cy="58451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5038" cy="5845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idx="10"/>
          </p:nvPr>
        </p:nvSpPr>
        <p:spPr/>
        <p:txBody>
          <a:bodyPr/>
          <a:lstStyle>
            <a:lvl1pPr>
              <a:defRPr/>
            </a:lvl1pPr>
          </a:lstStyle>
          <a:p>
            <a:endParaRPr lang="en-GB"/>
          </a:p>
        </p:txBody>
      </p:sp>
      <p:sp>
        <p:nvSpPr>
          <p:cNvPr id="5" name="Footer Placeholder 4"/>
          <p:cNvSpPr>
            <a:spLocks noGrp="1"/>
          </p:cNvSpPr>
          <p:nvPr>
            <p:ph type="ftr" idx="11"/>
          </p:nvPr>
        </p:nvSpPr>
        <p:spPr/>
        <p:txBody>
          <a:bodyPr/>
          <a:lstStyle>
            <a:lvl1pPr>
              <a:defRPr/>
            </a:lvl1pPr>
          </a:lstStyle>
          <a:p>
            <a:endParaRPr lang="en-GB"/>
          </a:p>
        </p:txBody>
      </p:sp>
      <p:sp>
        <p:nvSpPr>
          <p:cNvPr id="6" name="Slide Number Placeholder 5"/>
          <p:cNvSpPr>
            <a:spLocks noGrp="1"/>
          </p:cNvSpPr>
          <p:nvPr>
            <p:ph type="sldNum" idx="12"/>
          </p:nvPr>
        </p:nvSpPr>
        <p:spPr/>
        <p:txBody>
          <a:bodyPr/>
          <a:lstStyle>
            <a:lvl1pPr>
              <a:defRPr/>
            </a:lvl1pPr>
          </a:lstStyle>
          <a:p>
            <a:fld id="{869D6FCB-1B14-4CE7-9151-31271E2DBF65}"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457200" y="274638"/>
            <a:ext cx="8223250" cy="1136650"/>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1026" name="Rectangle 2"/>
          <p:cNvSpPr>
            <a:spLocks noGrp="1" noChangeArrowheads="1"/>
          </p:cNvSpPr>
          <p:nvPr>
            <p:ph type="body" idx="1"/>
          </p:nvPr>
        </p:nvSpPr>
        <p:spPr bwMode="auto">
          <a:xfrm>
            <a:off x="457200" y="1600200"/>
            <a:ext cx="8223250" cy="4519613"/>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
        <p:nvSpPr>
          <p:cNvPr id="1027" name="Rectangle 3"/>
          <p:cNvSpPr>
            <a:spLocks noGrp="1" noChangeArrowheads="1"/>
          </p:cNvSpPr>
          <p:nvPr>
            <p:ph type="dt"/>
          </p:nvPr>
        </p:nvSpPr>
        <p:spPr bwMode="auto">
          <a:xfrm>
            <a:off x="457200" y="6245225"/>
            <a:ext cx="2127250" cy="46990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000000"/>
                </a:solidFill>
              </a:defRPr>
            </a:lvl1pPr>
          </a:lstStyle>
          <a:p>
            <a:endParaRPr lang="en-GB"/>
          </a:p>
        </p:txBody>
      </p:sp>
      <p:sp>
        <p:nvSpPr>
          <p:cNvPr id="1028" name="Rectangle 4"/>
          <p:cNvSpPr>
            <a:spLocks noGrp="1" noChangeArrowheads="1"/>
          </p:cNvSpPr>
          <p:nvPr>
            <p:ph type="ftr"/>
          </p:nvPr>
        </p:nvSpPr>
        <p:spPr bwMode="auto">
          <a:xfrm>
            <a:off x="3124200" y="6245225"/>
            <a:ext cx="2889250" cy="46990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ct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000000"/>
                </a:solidFill>
              </a:defRPr>
            </a:lvl1pPr>
          </a:lstStyle>
          <a:p>
            <a:endParaRPr lang="en-GB"/>
          </a:p>
        </p:txBody>
      </p:sp>
      <p:sp>
        <p:nvSpPr>
          <p:cNvPr id="1029" name="Rectangle 5"/>
          <p:cNvSpPr>
            <a:spLocks noGrp="1" noChangeArrowheads="1"/>
          </p:cNvSpPr>
          <p:nvPr>
            <p:ph type="sldNum"/>
          </p:nvPr>
        </p:nvSpPr>
        <p:spPr bwMode="auto">
          <a:xfrm>
            <a:off x="6553200" y="6245225"/>
            <a:ext cx="2127250" cy="46990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000000"/>
                </a:solidFill>
              </a:defRPr>
            </a:lvl1pPr>
          </a:lstStyle>
          <a:p>
            <a:fld id="{A28646A6-9AA0-4D01-B0C3-F8900BB23FBC}"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fontAlgn="base">
        <a:spcBef>
          <a:spcPct val="0"/>
        </a:spcBef>
        <a:spcAft>
          <a:spcPct val="0"/>
        </a:spcAft>
        <a:buClr>
          <a:srgbClr val="000000"/>
        </a:buClr>
        <a:buSzPct val="100000"/>
        <a:buFont typeface="Arial" charset="0"/>
        <a:defRPr sz="4400">
          <a:solidFill>
            <a:srgbClr val="000000"/>
          </a:solidFill>
          <a:latin typeface="+mj-lt"/>
          <a:ea typeface="+mj-ea"/>
          <a:cs typeface="+mj-cs"/>
        </a:defRPr>
      </a:lvl1pPr>
      <a:lvl2pPr algn="ctr" defTabSz="457200" rtl="0" fontAlgn="base">
        <a:spcBef>
          <a:spcPct val="0"/>
        </a:spcBef>
        <a:spcAft>
          <a:spcPct val="0"/>
        </a:spcAft>
        <a:buClr>
          <a:srgbClr val="000000"/>
        </a:buClr>
        <a:buSzPct val="100000"/>
        <a:buFont typeface="Arial" charset="0"/>
        <a:defRPr sz="4400">
          <a:solidFill>
            <a:srgbClr val="000000"/>
          </a:solidFill>
          <a:latin typeface="Arial" charset="0"/>
        </a:defRPr>
      </a:lvl2pPr>
      <a:lvl3pPr algn="ctr" defTabSz="457200" rtl="0" fontAlgn="base">
        <a:spcBef>
          <a:spcPct val="0"/>
        </a:spcBef>
        <a:spcAft>
          <a:spcPct val="0"/>
        </a:spcAft>
        <a:buClr>
          <a:srgbClr val="000000"/>
        </a:buClr>
        <a:buSzPct val="100000"/>
        <a:buFont typeface="Arial" charset="0"/>
        <a:defRPr sz="4400">
          <a:solidFill>
            <a:srgbClr val="000000"/>
          </a:solidFill>
          <a:latin typeface="Arial" charset="0"/>
        </a:defRPr>
      </a:lvl3pPr>
      <a:lvl4pPr algn="ctr" defTabSz="457200" rtl="0" fontAlgn="base">
        <a:spcBef>
          <a:spcPct val="0"/>
        </a:spcBef>
        <a:spcAft>
          <a:spcPct val="0"/>
        </a:spcAft>
        <a:buClr>
          <a:srgbClr val="000000"/>
        </a:buClr>
        <a:buSzPct val="100000"/>
        <a:buFont typeface="Arial" charset="0"/>
        <a:defRPr sz="4400">
          <a:solidFill>
            <a:srgbClr val="000000"/>
          </a:solidFill>
          <a:latin typeface="Arial" charset="0"/>
        </a:defRPr>
      </a:lvl4pPr>
      <a:lvl5pPr algn="ctr" defTabSz="457200" rtl="0" fontAlgn="base">
        <a:spcBef>
          <a:spcPct val="0"/>
        </a:spcBef>
        <a:spcAft>
          <a:spcPct val="0"/>
        </a:spcAft>
        <a:buClr>
          <a:srgbClr val="000000"/>
        </a:buClr>
        <a:buSzPct val="100000"/>
        <a:buFont typeface="Arial" charset="0"/>
        <a:defRPr sz="4400">
          <a:solidFill>
            <a:srgbClr val="000000"/>
          </a:solidFill>
          <a:latin typeface="Arial" charset="0"/>
        </a:defRPr>
      </a:lvl5pPr>
      <a:lvl6pPr marL="457200" algn="ctr" defTabSz="457200" rtl="0" fontAlgn="base">
        <a:spcBef>
          <a:spcPct val="0"/>
        </a:spcBef>
        <a:spcAft>
          <a:spcPct val="0"/>
        </a:spcAft>
        <a:buClr>
          <a:srgbClr val="000000"/>
        </a:buClr>
        <a:buSzPct val="100000"/>
        <a:buFont typeface="Arial" charset="0"/>
        <a:defRPr sz="4400">
          <a:solidFill>
            <a:srgbClr val="000000"/>
          </a:solidFill>
          <a:latin typeface="Arial" charset="0"/>
        </a:defRPr>
      </a:lvl6pPr>
      <a:lvl7pPr marL="914400" algn="ctr" defTabSz="457200" rtl="0" fontAlgn="base">
        <a:spcBef>
          <a:spcPct val="0"/>
        </a:spcBef>
        <a:spcAft>
          <a:spcPct val="0"/>
        </a:spcAft>
        <a:buClr>
          <a:srgbClr val="000000"/>
        </a:buClr>
        <a:buSzPct val="100000"/>
        <a:buFont typeface="Arial" charset="0"/>
        <a:defRPr sz="4400">
          <a:solidFill>
            <a:srgbClr val="000000"/>
          </a:solidFill>
          <a:latin typeface="Arial" charset="0"/>
        </a:defRPr>
      </a:lvl7pPr>
      <a:lvl8pPr marL="1371600" algn="ctr" defTabSz="457200" rtl="0" fontAlgn="base">
        <a:spcBef>
          <a:spcPct val="0"/>
        </a:spcBef>
        <a:spcAft>
          <a:spcPct val="0"/>
        </a:spcAft>
        <a:buClr>
          <a:srgbClr val="000000"/>
        </a:buClr>
        <a:buSzPct val="100000"/>
        <a:buFont typeface="Arial" charset="0"/>
        <a:defRPr sz="4400">
          <a:solidFill>
            <a:srgbClr val="000000"/>
          </a:solidFill>
          <a:latin typeface="Arial" charset="0"/>
        </a:defRPr>
      </a:lvl8pPr>
      <a:lvl9pPr marL="1828800" algn="ctr" defTabSz="457200" rtl="0" fontAlgn="base">
        <a:spcBef>
          <a:spcPct val="0"/>
        </a:spcBef>
        <a:spcAft>
          <a:spcPct val="0"/>
        </a:spcAft>
        <a:buClr>
          <a:srgbClr val="000000"/>
        </a:buClr>
        <a:buSzPct val="100000"/>
        <a:buFont typeface="Arial" charset="0"/>
        <a:defRPr sz="4400">
          <a:solidFill>
            <a:srgbClr val="000000"/>
          </a:solidFill>
          <a:latin typeface="Arial" charset="0"/>
        </a:defRPr>
      </a:lvl9pPr>
    </p:titleStyle>
    <p:bodyStyle>
      <a:lvl1pPr marL="336550" indent="-336550" algn="l" defTabSz="457200" rtl="0" fontAlgn="base">
        <a:spcBef>
          <a:spcPts val="800"/>
        </a:spcBef>
        <a:spcAft>
          <a:spcPct val="0"/>
        </a:spcAft>
        <a:buClr>
          <a:srgbClr val="000000"/>
        </a:buClr>
        <a:buSzPct val="100000"/>
        <a:buFont typeface="Arial" charset="0"/>
        <a:buChar char="•"/>
        <a:defRPr sz="3200">
          <a:solidFill>
            <a:srgbClr val="000000"/>
          </a:solidFill>
          <a:latin typeface="+mn-lt"/>
          <a:ea typeface="+mn-ea"/>
          <a:cs typeface="+mn-cs"/>
        </a:defRPr>
      </a:lvl1pPr>
      <a:lvl2pPr marL="736600" indent="-279400" algn="l" defTabSz="457200" rtl="0" fontAlgn="base">
        <a:spcBef>
          <a:spcPts val="700"/>
        </a:spcBef>
        <a:spcAft>
          <a:spcPct val="0"/>
        </a:spcAft>
        <a:buClr>
          <a:srgbClr val="000000"/>
        </a:buClr>
        <a:buSzPct val="100000"/>
        <a:buFont typeface="Arial" charset="0"/>
        <a:buChar char="–"/>
        <a:defRPr sz="2800">
          <a:solidFill>
            <a:srgbClr val="000000"/>
          </a:solidFill>
          <a:latin typeface="+mn-lt"/>
        </a:defRPr>
      </a:lvl2pPr>
      <a:lvl3pPr marL="1143000" indent="-228600" algn="l" defTabSz="457200" rtl="0" fontAlgn="base">
        <a:spcBef>
          <a:spcPts val="600"/>
        </a:spcBef>
        <a:spcAft>
          <a:spcPct val="0"/>
        </a:spcAft>
        <a:buClr>
          <a:srgbClr val="000000"/>
        </a:buClr>
        <a:buSzPct val="100000"/>
        <a:buFont typeface="Arial" charset="0"/>
        <a:buChar char="•"/>
        <a:defRPr sz="2400">
          <a:solidFill>
            <a:srgbClr val="000000"/>
          </a:solidFill>
          <a:latin typeface="+mn-lt"/>
        </a:defRPr>
      </a:lvl3pPr>
      <a:lvl4pPr marL="1600200" indent="-228600" algn="l" defTabSz="457200" rtl="0" fontAlgn="base">
        <a:spcBef>
          <a:spcPts val="500"/>
        </a:spcBef>
        <a:spcAft>
          <a:spcPct val="0"/>
        </a:spcAft>
        <a:buClr>
          <a:srgbClr val="000000"/>
        </a:buClr>
        <a:buSzPct val="100000"/>
        <a:buFont typeface="Arial" charset="0"/>
        <a:buChar char="–"/>
        <a:defRPr sz="2000">
          <a:solidFill>
            <a:srgbClr val="000000"/>
          </a:solidFill>
          <a:latin typeface="+mn-lt"/>
        </a:defRPr>
      </a:lvl4pPr>
      <a:lvl5pPr marL="2057400" indent="-228600" algn="l" defTabSz="457200" rtl="0" fontAlgn="base">
        <a:spcBef>
          <a:spcPts val="500"/>
        </a:spcBef>
        <a:spcAft>
          <a:spcPct val="0"/>
        </a:spcAft>
        <a:buClr>
          <a:srgbClr val="000000"/>
        </a:buClr>
        <a:buSzPct val="100000"/>
        <a:buFont typeface="Arial" charset="0"/>
        <a:buChar char="»"/>
        <a:defRPr sz="2000">
          <a:solidFill>
            <a:srgbClr val="000000"/>
          </a:solidFill>
          <a:latin typeface="+mn-lt"/>
        </a:defRPr>
      </a:lvl5pPr>
      <a:lvl6pPr marL="2514600" indent="-228600" algn="l" defTabSz="457200" rtl="0" fontAlgn="base">
        <a:spcBef>
          <a:spcPts val="500"/>
        </a:spcBef>
        <a:spcAft>
          <a:spcPct val="0"/>
        </a:spcAft>
        <a:buClr>
          <a:srgbClr val="000000"/>
        </a:buClr>
        <a:buSzPct val="100000"/>
        <a:buFont typeface="Arial" charset="0"/>
        <a:buChar char="»"/>
        <a:defRPr sz="2000">
          <a:solidFill>
            <a:srgbClr val="000000"/>
          </a:solidFill>
          <a:latin typeface="+mn-lt"/>
        </a:defRPr>
      </a:lvl6pPr>
      <a:lvl7pPr marL="2971800" indent="-228600" algn="l" defTabSz="457200" rtl="0" fontAlgn="base">
        <a:spcBef>
          <a:spcPts val="500"/>
        </a:spcBef>
        <a:spcAft>
          <a:spcPct val="0"/>
        </a:spcAft>
        <a:buClr>
          <a:srgbClr val="000000"/>
        </a:buClr>
        <a:buSzPct val="100000"/>
        <a:buFont typeface="Arial" charset="0"/>
        <a:buChar char="»"/>
        <a:defRPr sz="2000">
          <a:solidFill>
            <a:srgbClr val="000000"/>
          </a:solidFill>
          <a:latin typeface="+mn-lt"/>
        </a:defRPr>
      </a:lvl7pPr>
      <a:lvl8pPr marL="3429000" indent="-228600" algn="l" defTabSz="457200" rtl="0" fontAlgn="base">
        <a:spcBef>
          <a:spcPts val="500"/>
        </a:spcBef>
        <a:spcAft>
          <a:spcPct val="0"/>
        </a:spcAft>
        <a:buClr>
          <a:srgbClr val="000000"/>
        </a:buClr>
        <a:buSzPct val="100000"/>
        <a:buFont typeface="Arial" charset="0"/>
        <a:buChar char="»"/>
        <a:defRPr sz="2000">
          <a:solidFill>
            <a:srgbClr val="000000"/>
          </a:solidFill>
          <a:latin typeface="+mn-lt"/>
        </a:defRPr>
      </a:lvl8pPr>
      <a:lvl9pPr marL="3886200" indent="-228600" algn="l" defTabSz="457200" rtl="0" fontAlgn="base">
        <a:spcBef>
          <a:spcPts val="500"/>
        </a:spcBef>
        <a:spcAft>
          <a:spcPct val="0"/>
        </a:spcAft>
        <a:buClr>
          <a:srgbClr val="000000"/>
        </a:buClr>
        <a:buSzPct val="100000"/>
        <a:buFont typeface="Arial" charset="0"/>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30.emf"/><Relationship Id="rId3" Type="http://schemas.openxmlformats.org/officeDocument/2006/relationships/notesSlide" Target="../notesSlides/notesSlide11.xml"/><Relationship Id="rId7" Type="http://schemas.openxmlformats.org/officeDocument/2006/relationships/image" Target="../media/image27.emf"/><Relationship Id="rId12"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26.emf"/><Relationship Id="rId11" Type="http://schemas.openxmlformats.org/officeDocument/2006/relationships/image" Target="../media/image29.emf"/><Relationship Id="rId5" Type="http://schemas.openxmlformats.org/officeDocument/2006/relationships/oleObject" Target="../embeddings/oleObject1.bin"/><Relationship Id="rId10" Type="http://schemas.openxmlformats.org/officeDocument/2006/relationships/oleObject" Target="../embeddings/oleObject3.bin"/><Relationship Id="rId4" Type="http://schemas.openxmlformats.org/officeDocument/2006/relationships/image" Target="../media/image25.emf"/><Relationship Id="rId9" Type="http://schemas.openxmlformats.org/officeDocument/2006/relationships/image" Target="../media/image28.emf"/><Relationship Id="rId14" Type="http://schemas.openxmlformats.org/officeDocument/2006/relationships/oleObject" Target="../embeddings/oleObject5.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34.png"/><Relationship Id="rId5" Type="http://schemas.openxmlformats.org/officeDocument/2006/relationships/oleObject" Target="../embeddings/oleObject6.bin"/><Relationship Id="rId4" Type="http://schemas.openxmlformats.org/officeDocument/2006/relationships/image" Target="../media/image33.wmf"/></Relationships>
</file>

<file path=ppt/slides/_rels/slide17.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55.png"/></Relationships>
</file>

<file path=ppt/slides/_rels/slide3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3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35.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3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37.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5.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3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42.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a:xfrm>
            <a:off x="381000" y="457200"/>
            <a:ext cx="8382000" cy="2057400"/>
          </a:xfrm>
          <a:noFill/>
          <a:ln/>
        </p:spPr>
        <p:txBody>
          <a:bodyPr/>
          <a:lstStyle/>
          <a:p>
            <a:pPr>
              <a:buFont typeface="Abadi MT Condensed" pitchFamily="32"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4800" b="1" dirty="0" smtClean="0">
                <a:latin typeface="Abadi MT Condensed" pitchFamily="32" charset="0"/>
              </a:rPr>
              <a:t>Stochastic Particle Acceleration in High Energy Astrophysical Sources</a:t>
            </a:r>
            <a:endParaRPr lang="en-GB" sz="4800" i="1" dirty="0">
              <a:solidFill>
                <a:srgbClr val="FF00FF"/>
              </a:solidFill>
              <a:latin typeface="Abadi MT Condensed" pitchFamily="32" charset="0"/>
            </a:endParaRPr>
          </a:p>
        </p:txBody>
      </p:sp>
      <p:sp>
        <p:nvSpPr>
          <p:cNvPr id="3074" name="Rectangle 2"/>
          <p:cNvSpPr>
            <a:spLocks noGrp="1" noChangeArrowheads="1"/>
          </p:cNvSpPr>
          <p:nvPr>
            <p:ph type="body" idx="1"/>
          </p:nvPr>
        </p:nvSpPr>
        <p:spPr>
          <a:xfrm>
            <a:off x="457200" y="3048000"/>
            <a:ext cx="8382000" cy="3581400"/>
          </a:xfrm>
          <a:ln/>
        </p:spPr>
        <p:txBody>
          <a:bodyPr/>
          <a:lstStyle/>
          <a:p>
            <a:pPr marL="601663" indent="-601663" algn="ctr">
              <a:lnSpc>
                <a:spcPct val="90000"/>
              </a:lnSpc>
              <a:buFont typeface="Abadi MT Condensed" pitchFamily="32" charset="0"/>
              <a:buNone/>
              <a:tabLst>
                <a:tab pos="719138" algn="l"/>
                <a:tab pos="1176338" algn="l"/>
                <a:tab pos="1633538" algn="l"/>
                <a:tab pos="2090738" algn="l"/>
                <a:tab pos="2547938" algn="l"/>
                <a:tab pos="3005138" algn="l"/>
                <a:tab pos="3462338" algn="l"/>
                <a:tab pos="3919538" algn="l"/>
                <a:tab pos="4376738" algn="l"/>
                <a:tab pos="4833938" algn="l"/>
                <a:tab pos="5291138" algn="l"/>
                <a:tab pos="5748338" algn="l"/>
                <a:tab pos="6205538" algn="l"/>
                <a:tab pos="6662738" algn="l"/>
                <a:tab pos="7119938" algn="l"/>
                <a:tab pos="7577138" algn="l"/>
                <a:tab pos="8034338" algn="l"/>
                <a:tab pos="8491538" algn="l"/>
                <a:tab pos="8948738" algn="l"/>
                <a:tab pos="9405938" algn="l"/>
              </a:tabLst>
            </a:pPr>
            <a:r>
              <a:rPr lang="en-GB" dirty="0" err="1" smtClean="0">
                <a:solidFill>
                  <a:schemeClr val="tx1"/>
                </a:solidFill>
                <a:latin typeface="Abadi MT Condensed" pitchFamily="32" charset="0"/>
              </a:rPr>
              <a:t>Siming</a:t>
            </a:r>
            <a:r>
              <a:rPr lang="en-GB" dirty="0" smtClean="0">
                <a:solidFill>
                  <a:schemeClr val="tx1"/>
                </a:solidFill>
                <a:latin typeface="Abadi MT Condensed" pitchFamily="32" charset="0"/>
              </a:rPr>
              <a:t> Liu</a:t>
            </a:r>
            <a:endParaRPr lang="en-GB" dirty="0">
              <a:solidFill>
                <a:schemeClr val="tx1"/>
              </a:solidFill>
              <a:latin typeface="Abadi MT Condensed" pitchFamily="32" charset="0"/>
            </a:endParaRPr>
          </a:p>
          <a:p>
            <a:pPr marL="601663" indent="-601663" algn="ctr">
              <a:lnSpc>
                <a:spcPct val="90000"/>
              </a:lnSpc>
              <a:spcBef>
                <a:spcPts val="700"/>
              </a:spcBef>
              <a:buFont typeface="Abadi MT Condensed" pitchFamily="32" charset="0"/>
              <a:buNone/>
              <a:tabLst>
                <a:tab pos="719138" algn="l"/>
                <a:tab pos="1176338" algn="l"/>
                <a:tab pos="1633538" algn="l"/>
                <a:tab pos="2090738" algn="l"/>
                <a:tab pos="2547938" algn="l"/>
                <a:tab pos="3005138" algn="l"/>
                <a:tab pos="3462338" algn="l"/>
                <a:tab pos="3919538" algn="l"/>
                <a:tab pos="4376738" algn="l"/>
                <a:tab pos="4833938" algn="l"/>
                <a:tab pos="5291138" algn="l"/>
                <a:tab pos="5748338" algn="l"/>
                <a:tab pos="6205538" algn="l"/>
                <a:tab pos="6662738" algn="l"/>
                <a:tab pos="7119938" algn="l"/>
                <a:tab pos="7577138" algn="l"/>
                <a:tab pos="8034338" algn="l"/>
                <a:tab pos="8491538" algn="l"/>
                <a:tab pos="8948738" algn="l"/>
                <a:tab pos="9405938" algn="l"/>
              </a:tabLst>
            </a:pPr>
            <a:r>
              <a:rPr lang="en-GB" sz="2800" i="1" dirty="0" smtClean="0">
                <a:latin typeface="Abadi MT Condensed" pitchFamily="32" charset="0"/>
              </a:rPr>
              <a:t>University of Glasgow</a:t>
            </a:r>
            <a:endParaRPr lang="en-GB" sz="2800" i="1" dirty="0">
              <a:latin typeface="Abadi MT Condensed" pitchFamily="32" charset="0"/>
            </a:endParaRPr>
          </a:p>
          <a:p>
            <a:pPr marL="601663" indent="-601663" algn="ctr">
              <a:lnSpc>
                <a:spcPct val="90000"/>
              </a:lnSpc>
              <a:spcBef>
                <a:spcPts val="700"/>
              </a:spcBef>
              <a:buFont typeface="Abadi MT Condensed" pitchFamily="32" charset="0"/>
              <a:buNone/>
              <a:tabLst>
                <a:tab pos="719138" algn="l"/>
                <a:tab pos="1176338" algn="l"/>
                <a:tab pos="1633538" algn="l"/>
                <a:tab pos="2090738" algn="l"/>
                <a:tab pos="2547938" algn="l"/>
                <a:tab pos="3005138" algn="l"/>
                <a:tab pos="3462338" algn="l"/>
                <a:tab pos="3919538" algn="l"/>
                <a:tab pos="4376738" algn="l"/>
                <a:tab pos="4833938" algn="l"/>
                <a:tab pos="5291138" algn="l"/>
                <a:tab pos="5748338" algn="l"/>
                <a:tab pos="6205538" algn="l"/>
                <a:tab pos="6662738" algn="l"/>
                <a:tab pos="7119938" algn="l"/>
                <a:tab pos="7577138" algn="l"/>
                <a:tab pos="8034338" algn="l"/>
                <a:tab pos="8491538" algn="l"/>
                <a:tab pos="8948738" algn="l"/>
                <a:tab pos="9405938" algn="l"/>
              </a:tabLst>
            </a:pPr>
            <a:endParaRPr lang="en-GB" sz="2800" b="1" i="1" dirty="0">
              <a:latin typeface="Abadi MT Condensed" pitchFamily="32" charset="0"/>
            </a:endParaRPr>
          </a:p>
          <a:p>
            <a:pPr marL="601663" indent="-601663" algn="ctr">
              <a:lnSpc>
                <a:spcPct val="90000"/>
              </a:lnSpc>
              <a:spcBef>
                <a:spcPts val="700"/>
              </a:spcBef>
              <a:buClr>
                <a:srgbClr val="FF0000"/>
              </a:buClr>
              <a:buFont typeface="Abadi MT Condensed" pitchFamily="32" charset="0"/>
              <a:buNone/>
              <a:tabLst>
                <a:tab pos="719138" algn="l"/>
                <a:tab pos="1176338" algn="l"/>
                <a:tab pos="1633538" algn="l"/>
                <a:tab pos="2090738" algn="l"/>
                <a:tab pos="2547938" algn="l"/>
                <a:tab pos="3005138" algn="l"/>
                <a:tab pos="3462338" algn="l"/>
                <a:tab pos="3919538" algn="l"/>
                <a:tab pos="4376738" algn="l"/>
                <a:tab pos="4833938" algn="l"/>
                <a:tab pos="5291138" algn="l"/>
                <a:tab pos="5748338" algn="l"/>
                <a:tab pos="6205538" algn="l"/>
                <a:tab pos="6662738" algn="l"/>
                <a:tab pos="7119938" algn="l"/>
                <a:tab pos="7577138" algn="l"/>
                <a:tab pos="8034338" algn="l"/>
                <a:tab pos="8491538" algn="l"/>
                <a:tab pos="8948738" algn="l"/>
                <a:tab pos="9405938" algn="l"/>
              </a:tabLst>
            </a:pPr>
            <a:r>
              <a:rPr lang="en-GB" sz="2400" b="1" i="1" dirty="0">
                <a:solidFill>
                  <a:srgbClr val="FF0000"/>
                </a:solidFill>
                <a:latin typeface="Abadi MT Condensed" pitchFamily="32" charset="0"/>
              </a:rPr>
              <a:t>Collaborators</a:t>
            </a:r>
          </a:p>
          <a:p>
            <a:pPr marL="601663" indent="-601663" algn="ctr">
              <a:lnSpc>
                <a:spcPct val="90000"/>
              </a:lnSpc>
              <a:spcBef>
                <a:spcPts val="700"/>
              </a:spcBef>
              <a:buClr>
                <a:srgbClr val="FF0000"/>
              </a:buClr>
              <a:buNone/>
              <a:tabLst>
                <a:tab pos="719138" algn="l"/>
                <a:tab pos="1176338" algn="l"/>
                <a:tab pos="1633538" algn="l"/>
                <a:tab pos="2090738" algn="l"/>
                <a:tab pos="2547938" algn="l"/>
                <a:tab pos="3005138" algn="l"/>
                <a:tab pos="3462338" algn="l"/>
                <a:tab pos="3919538" algn="l"/>
                <a:tab pos="4376738" algn="l"/>
                <a:tab pos="4833938" algn="l"/>
                <a:tab pos="5291138" algn="l"/>
                <a:tab pos="5748338" algn="l"/>
                <a:tab pos="6205538" algn="l"/>
                <a:tab pos="6662738" algn="l"/>
                <a:tab pos="7119938" algn="l"/>
                <a:tab pos="7577138" algn="l"/>
                <a:tab pos="8034338" algn="l"/>
                <a:tab pos="8491538" algn="l"/>
                <a:tab pos="8948738" algn="l"/>
                <a:tab pos="9405938" algn="l"/>
              </a:tabLst>
            </a:pPr>
            <a:r>
              <a:rPr lang="en-GB" sz="2400" dirty="0" err="1" smtClean="0">
                <a:solidFill>
                  <a:srgbClr val="FF0000"/>
                </a:solidFill>
                <a:latin typeface="Abadi MT Condensed" pitchFamily="32" charset="0"/>
              </a:rPr>
              <a:t>Vahe</a:t>
            </a:r>
            <a:r>
              <a:rPr lang="en-GB" sz="2400" dirty="0" smtClean="0">
                <a:solidFill>
                  <a:srgbClr val="FF0000"/>
                </a:solidFill>
                <a:latin typeface="Abadi MT Condensed" pitchFamily="32" charset="0"/>
              </a:rPr>
              <a:t>’ </a:t>
            </a:r>
            <a:r>
              <a:rPr lang="en-GB" sz="2400" dirty="0" err="1" smtClean="0">
                <a:solidFill>
                  <a:srgbClr val="FF0000"/>
                </a:solidFill>
                <a:latin typeface="Abadi MT Condensed" pitchFamily="32" charset="0"/>
              </a:rPr>
              <a:t>Petrosian</a:t>
            </a:r>
            <a:r>
              <a:rPr lang="en-GB" sz="2400" dirty="0" smtClean="0">
                <a:solidFill>
                  <a:srgbClr val="FF0000"/>
                </a:solidFill>
                <a:latin typeface="Abadi MT Condensed" pitchFamily="32" charset="0"/>
              </a:rPr>
              <a:t>, </a:t>
            </a:r>
            <a:r>
              <a:rPr lang="en-GB" sz="2400" dirty="0" err="1" smtClean="0">
                <a:solidFill>
                  <a:srgbClr val="FF0000"/>
                </a:solidFill>
                <a:latin typeface="Abadi MT Condensed" pitchFamily="32" charset="0"/>
              </a:rPr>
              <a:t>Yanwei</a:t>
            </a:r>
            <a:r>
              <a:rPr lang="en-GB" sz="2400" dirty="0" smtClean="0">
                <a:solidFill>
                  <a:srgbClr val="FF0000"/>
                </a:solidFill>
                <a:latin typeface="Abadi MT Condensed" pitchFamily="32" charset="0"/>
              </a:rPr>
              <a:t> Jiang: Stanford University</a:t>
            </a:r>
          </a:p>
          <a:p>
            <a:pPr marL="601663" indent="-601663" algn="ctr">
              <a:lnSpc>
                <a:spcPct val="90000"/>
              </a:lnSpc>
              <a:spcBef>
                <a:spcPts val="700"/>
              </a:spcBef>
              <a:buClr>
                <a:srgbClr val="FF0000"/>
              </a:buClr>
              <a:buNone/>
              <a:tabLst>
                <a:tab pos="719138" algn="l"/>
                <a:tab pos="1176338" algn="l"/>
                <a:tab pos="1633538" algn="l"/>
                <a:tab pos="2090738" algn="l"/>
                <a:tab pos="2547938" algn="l"/>
                <a:tab pos="3005138" algn="l"/>
                <a:tab pos="3462338" algn="l"/>
                <a:tab pos="3919538" algn="l"/>
                <a:tab pos="4376738" algn="l"/>
                <a:tab pos="4833938" algn="l"/>
                <a:tab pos="5291138" algn="l"/>
                <a:tab pos="5748338" algn="l"/>
                <a:tab pos="6205538" algn="l"/>
                <a:tab pos="6662738" algn="l"/>
                <a:tab pos="7119938" algn="l"/>
                <a:tab pos="7577138" algn="l"/>
                <a:tab pos="8034338" algn="l"/>
                <a:tab pos="8491538" algn="l"/>
                <a:tab pos="8948738" algn="l"/>
                <a:tab pos="9405938" algn="l"/>
              </a:tabLst>
            </a:pPr>
            <a:r>
              <a:rPr lang="en-GB" sz="2400" dirty="0" err="1" smtClean="0">
                <a:solidFill>
                  <a:srgbClr val="FF0000"/>
                </a:solidFill>
                <a:latin typeface="Abadi MT Condensed" pitchFamily="32" charset="0"/>
              </a:rPr>
              <a:t>Zhonghui</a:t>
            </a:r>
            <a:r>
              <a:rPr lang="en-GB" sz="2400" dirty="0" smtClean="0">
                <a:solidFill>
                  <a:srgbClr val="FF0000"/>
                </a:solidFill>
                <a:latin typeface="Abadi MT Condensed" pitchFamily="32" charset="0"/>
              </a:rPr>
              <a:t> Fan: Yunnan University</a:t>
            </a:r>
          </a:p>
          <a:p>
            <a:pPr marL="601663" indent="-601663" algn="ctr">
              <a:lnSpc>
                <a:spcPct val="90000"/>
              </a:lnSpc>
              <a:spcBef>
                <a:spcPts val="700"/>
              </a:spcBef>
              <a:buClr>
                <a:srgbClr val="FF0000"/>
              </a:buClr>
              <a:buNone/>
              <a:tabLst>
                <a:tab pos="719138" algn="l"/>
                <a:tab pos="1176338" algn="l"/>
                <a:tab pos="1633538" algn="l"/>
                <a:tab pos="2090738" algn="l"/>
                <a:tab pos="2547938" algn="l"/>
                <a:tab pos="3005138" algn="l"/>
                <a:tab pos="3462338" algn="l"/>
                <a:tab pos="3919538" algn="l"/>
                <a:tab pos="4376738" algn="l"/>
                <a:tab pos="4833938" algn="l"/>
                <a:tab pos="5291138" algn="l"/>
                <a:tab pos="5748338" algn="l"/>
                <a:tab pos="6205538" algn="l"/>
                <a:tab pos="6662738" algn="l"/>
                <a:tab pos="7119938" algn="l"/>
                <a:tab pos="7577138" algn="l"/>
                <a:tab pos="8034338" algn="l"/>
                <a:tab pos="8491538" algn="l"/>
                <a:tab pos="8948738" algn="l"/>
                <a:tab pos="9405938" algn="l"/>
              </a:tabLst>
            </a:pPr>
            <a:endParaRPr lang="en-GB" dirty="0">
              <a:solidFill>
                <a:srgbClr val="FF0000"/>
              </a:solidFill>
              <a:latin typeface="Abadi MT Condensed" pitchFamily="32" charset="0"/>
            </a:endParaRPr>
          </a:p>
          <a:p>
            <a:pPr marL="601663" indent="-601663" algn="ctr">
              <a:lnSpc>
                <a:spcPct val="90000"/>
              </a:lnSpc>
              <a:spcBef>
                <a:spcPts val="700"/>
              </a:spcBef>
              <a:buClr>
                <a:srgbClr val="FF0000"/>
              </a:buClr>
              <a:buFont typeface="Abadi MT Condensed" pitchFamily="32" charset="0"/>
              <a:buNone/>
              <a:tabLst>
                <a:tab pos="719138" algn="l"/>
                <a:tab pos="1176338" algn="l"/>
                <a:tab pos="1633538" algn="l"/>
                <a:tab pos="2090738" algn="l"/>
                <a:tab pos="2547938" algn="l"/>
                <a:tab pos="3005138" algn="l"/>
                <a:tab pos="3462338" algn="l"/>
                <a:tab pos="3919538" algn="l"/>
                <a:tab pos="4376738" algn="l"/>
                <a:tab pos="4833938" algn="l"/>
                <a:tab pos="5291138" algn="l"/>
                <a:tab pos="5748338" algn="l"/>
                <a:tab pos="6205538" algn="l"/>
                <a:tab pos="6662738" algn="l"/>
                <a:tab pos="7119938" algn="l"/>
                <a:tab pos="7577138" algn="l"/>
                <a:tab pos="8034338" algn="l"/>
                <a:tab pos="8491538" algn="l"/>
                <a:tab pos="8948738" algn="l"/>
                <a:tab pos="9405938" algn="l"/>
              </a:tabLst>
            </a:pPr>
            <a:r>
              <a:rPr lang="en-GB" sz="2400" dirty="0" smtClean="0">
                <a:latin typeface="Abadi MT Condensed" pitchFamily="32" charset="0"/>
              </a:rPr>
              <a:t>Oct.  2008 Krakow, Poland </a:t>
            </a:r>
            <a:endParaRPr lang="en-GB" sz="2400" dirty="0">
              <a:latin typeface="Abadi MT Condensed" pitchFamily="32"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Grp="1" noChangeArrowheads="1"/>
          </p:cNvSpPr>
          <p:nvPr>
            <p:ph type="title"/>
          </p:nvPr>
        </p:nvSpPr>
        <p:spPr>
          <a:xfrm>
            <a:off x="457200" y="319088"/>
            <a:ext cx="8228013" cy="1050925"/>
          </a:xfrm>
          <a:noFill/>
          <a:ln/>
        </p:spPr>
        <p:txBody>
          <a:bodyPr lIns="0" tIns="0" rIns="0" bIns="0"/>
          <a:lstStyle/>
          <a:p>
            <a:pPr>
              <a:lnSpc>
                <a:spcPct val="124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Outline</a:t>
            </a:r>
            <a:endParaRPr lang="en-GB" dirty="0"/>
          </a:p>
        </p:txBody>
      </p:sp>
      <p:sp>
        <p:nvSpPr>
          <p:cNvPr id="6146" name="Rectangle 2"/>
          <p:cNvSpPr>
            <a:spLocks noGrp="1" noChangeArrowheads="1"/>
          </p:cNvSpPr>
          <p:nvPr>
            <p:ph type="body" idx="1"/>
          </p:nvPr>
        </p:nvSpPr>
        <p:spPr>
          <a:xfrm>
            <a:off x="457200" y="1828800"/>
            <a:ext cx="8228013" cy="3581400"/>
          </a:xfrm>
          <a:ln/>
        </p:spPr>
        <p:txBody>
          <a:bodyPr lIns="0" tIns="0" rIns="0" bIns="0"/>
          <a:lstStyle/>
          <a:p>
            <a:pPr algn="ctr">
              <a:lnSpc>
                <a:spcPct val="124000"/>
              </a:lnSpc>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t>I: Observations: Distribution</a:t>
            </a:r>
          </a:p>
          <a:p>
            <a:pPr algn="ctr">
              <a:lnSpc>
                <a:spcPct val="124000"/>
              </a:lnSpc>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t>II: Mechanism: Fermi Acceleration</a:t>
            </a:r>
          </a:p>
          <a:p>
            <a:pPr algn="ctr">
              <a:lnSpc>
                <a:spcPct val="124000"/>
              </a:lnSpc>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t>III: Shock Model</a:t>
            </a:r>
          </a:p>
          <a:p>
            <a:pPr algn="ctr">
              <a:lnSpc>
                <a:spcPct val="124000"/>
              </a:lnSpc>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t>IV: Observations: Acceleration Efficiency</a:t>
            </a:r>
          </a:p>
          <a:p>
            <a:pPr algn="ctr">
              <a:lnSpc>
                <a:spcPct val="124000"/>
              </a:lnSpc>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t>V: Stochastic Particle Acceleration Model</a:t>
            </a:r>
          </a:p>
          <a:p>
            <a:pPr algn="ctr">
              <a:lnSpc>
                <a:spcPct val="124000"/>
              </a:lnSpc>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r>
              <a:rPr lang="en-GB" dirty="0" smtClean="0"/>
              <a:t>VI: Conclusions</a:t>
            </a:r>
          </a:p>
          <a:p>
            <a:pPr algn="ctr">
              <a:lnSpc>
                <a:spcPct val="124000"/>
              </a:lnSpc>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dirty="0" smtClean="0"/>
          </a:p>
          <a:p>
            <a:pPr algn="ctr">
              <a:lnSpc>
                <a:spcPct val="124000"/>
              </a:lnSpc>
              <a:buFont typeface="Arial"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pPr>
            <a:endParaRPr lang="en-GB" dirty="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9" name="Picture 9" descr="hess"/>
          <p:cNvPicPr>
            <a:picLocks noChangeAspect="1" noChangeArrowheads="1"/>
          </p:cNvPicPr>
          <p:nvPr/>
        </p:nvPicPr>
        <p:blipFill>
          <a:blip r:embed="rId3"/>
          <a:srcRect/>
          <a:stretch>
            <a:fillRect/>
          </a:stretch>
        </p:blipFill>
        <p:spPr bwMode="auto">
          <a:xfrm>
            <a:off x="3276600" y="1143000"/>
            <a:ext cx="1670050" cy="2362200"/>
          </a:xfrm>
          <a:prstGeom prst="rect">
            <a:avLst/>
          </a:prstGeom>
          <a:noFill/>
        </p:spPr>
      </p:pic>
      <p:pic>
        <p:nvPicPr>
          <p:cNvPr id="51210" name="Picture 10" descr="hess"/>
          <p:cNvPicPr>
            <a:picLocks noChangeAspect="1" noChangeArrowheads="1"/>
          </p:cNvPicPr>
          <p:nvPr/>
        </p:nvPicPr>
        <p:blipFill>
          <a:blip r:embed="rId4"/>
          <a:srcRect/>
          <a:stretch>
            <a:fillRect/>
          </a:stretch>
        </p:blipFill>
        <p:spPr bwMode="auto">
          <a:xfrm>
            <a:off x="381000" y="1219200"/>
            <a:ext cx="2770188" cy="4800600"/>
          </a:xfrm>
          <a:prstGeom prst="rect">
            <a:avLst/>
          </a:prstGeom>
          <a:noFill/>
        </p:spPr>
      </p:pic>
      <p:sp>
        <p:nvSpPr>
          <p:cNvPr id="51211" name="Text Box 11"/>
          <p:cNvSpPr txBox="1">
            <a:spLocks noChangeArrowheads="1"/>
          </p:cNvSpPr>
          <p:nvPr/>
        </p:nvSpPr>
        <p:spPr bwMode="auto">
          <a:xfrm>
            <a:off x="381000" y="228600"/>
            <a:ext cx="8229600" cy="769441"/>
          </a:xfrm>
          <a:prstGeom prst="rect">
            <a:avLst/>
          </a:prstGeom>
          <a:noFill/>
          <a:ln w="9525">
            <a:noFill/>
            <a:miter lim="800000"/>
            <a:headEnd/>
            <a:tailEnd/>
          </a:ln>
          <a:effectLst/>
        </p:spPr>
        <p:txBody>
          <a:bodyPr wrap="square">
            <a:spAutoFit/>
          </a:bodyPr>
          <a:lstStyle/>
          <a:p>
            <a:pPr algn="ctr"/>
            <a:r>
              <a:rPr lang="en-US" sz="4400" b="1" dirty="0" smtClean="0"/>
              <a:t>I: Discovery </a:t>
            </a:r>
            <a:r>
              <a:rPr lang="en-US" sz="4400" b="1" dirty="0"/>
              <a:t>of Cosmic Rays</a:t>
            </a:r>
            <a:endParaRPr lang="en-US" sz="1100" dirty="0">
              <a:solidFill>
                <a:srgbClr val="000000"/>
              </a:solidFill>
              <a:latin typeface="Verdana" pitchFamily="34" charset="0"/>
            </a:endParaRPr>
          </a:p>
        </p:txBody>
      </p:sp>
      <p:sp>
        <p:nvSpPr>
          <p:cNvPr id="51212" name="Text Box 12"/>
          <p:cNvSpPr txBox="1">
            <a:spLocks noChangeArrowheads="1"/>
          </p:cNvSpPr>
          <p:nvPr/>
        </p:nvSpPr>
        <p:spPr bwMode="auto">
          <a:xfrm>
            <a:off x="228601" y="6096000"/>
            <a:ext cx="2743200" cy="369332"/>
          </a:xfrm>
          <a:prstGeom prst="rect">
            <a:avLst/>
          </a:prstGeom>
          <a:noFill/>
          <a:ln w="9525">
            <a:noFill/>
            <a:miter lim="800000"/>
            <a:headEnd/>
            <a:tailEnd/>
          </a:ln>
          <a:effectLst/>
        </p:spPr>
        <p:txBody>
          <a:bodyPr wrap="square">
            <a:spAutoFit/>
          </a:bodyPr>
          <a:lstStyle/>
          <a:p>
            <a:r>
              <a:rPr lang="en-US" b="1" dirty="0">
                <a:latin typeface="Arial" pitchFamily="34" charset="0"/>
              </a:rPr>
              <a:t>Victor Franz Hess 1912</a:t>
            </a:r>
          </a:p>
        </p:txBody>
      </p:sp>
      <p:pic>
        <p:nvPicPr>
          <p:cNvPr id="51213" name="Picture 13" descr="Boratav_fig01"/>
          <p:cNvPicPr>
            <a:picLocks noChangeAspect="1" noChangeArrowheads="1"/>
          </p:cNvPicPr>
          <p:nvPr/>
        </p:nvPicPr>
        <p:blipFill>
          <a:blip r:embed="rId5"/>
          <a:srcRect/>
          <a:stretch>
            <a:fillRect/>
          </a:stretch>
        </p:blipFill>
        <p:spPr bwMode="auto">
          <a:xfrm>
            <a:off x="5029200" y="1066800"/>
            <a:ext cx="3973513" cy="51816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1213"/>
                                        </p:tgtEl>
                                        <p:attrNameLst>
                                          <p:attrName>style.visibility</p:attrName>
                                        </p:attrNameLst>
                                      </p:cBhvr>
                                      <p:to>
                                        <p:strVal val="visible"/>
                                      </p:to>
                                    </p:set>
                                    <p:anim calcmode="lin" valueType="num">
                                      <p:cBhvr additive="base">
                                        <p:cTn id="7" dur="500" fill="hold"/>
                                        <p:tgtEl>
                                          <p:spTgt spid="51213"/>
                                        </p:tgtEl>
                                        <p:attrNameLst>
                                          <p:attrName>ppt_x</p:attrName>
                                        </p:attrNameLst>
                                      </p:cBhvr>
                                      <p:tavLst>
                                        <p:tav tm="0">
                                          <p:val>
                                            <p:strVal val="1+#ppt_w/2"/>
                                          </p:val>
                                        </p:tav>
                                        <p:tav tm="100000">
                                          <p:val>
                                            <p:strVal val="#ppt_x"/>
                                          </p:val>
                                        </p:tav>
                                      </p:tavLst>
                                    </p:anim>
                                    <p:anim calcmode="lin" valueType="num">
                                      <p:cBhvr additive="base">
                                        <p:cTn id="8" dur="500" fill="hold"/>
                                        <p:tgtEl>
                                          <p:spTgt spid="512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9" name="Picture 11" descr="jansky4_tm"/>
          <p:cNvPicPr>
            <a:picLocks noChangeAspect="1" noChangeArrowheads="1"/>
          </p:cNvPicPr>
          <p:nvPr/>
        </p:nvPicPr>
        <p:blipFill>
          <a:blip r:embed="rId3"/>
          <a:srcRect/>
          <a:stretch>
            <a:fillRect/>
          </a:stretch>
        </p:blipFill>
        <p:spPr bwMode="auto">
          <a:xfrm>
            <a:off x="152400" y="1117600"/>
            <a:ext cx="2387600" cy="3073400"/>
          </a:xfrm>
          <a:prstGeom prst="rect">
            <a:avLst/>
          </a:prstGeom>
          <a:noFill/>
        </p:spPr>
      </p:pic>
      <p:sp>
        <p:nvSpPr>
          <p:cNvPr id="150532" name="Text Box 4"/>
          <p:cNvSpPr txBox="1">
            <a:spLocks noChangeArrowheads="1"/>
          </p:cNvSpPr>
          <p:nvPr/>
        </p:nvSpPr>
        <p:spPr bwMode="auto">
          <a:xfrm>
            <a:off x="838200" y="228600"/>
            <a:ext cx="7531101" cy="769441"/>
          </a:xfrm>
          <a:prstGeom prst="rect">
            <a:avLst/>
          </a:prstGeom>
          <a:noFill/>
          <a:ln w="9525">
            <a:noFill/>
            <a:miter lim="800000"/>
            <a:headEnd/>
            <a:tailEnd/>
          </a:ln>
          <a:effectLst/>
        </p:spPr>
        <p:txBody>
          <a:bodyPr wrap="none">
            <a:spAutoFit/>
          </a:bodyPr>
          <a:lstStyle/>
          <a:p>
            <a:pPr algn="ctr"/>
            <a:r>
              <a:rPr lang="en-US" sz="4400" b="1" dirty="0" smtClean="0"/>
              <a:t>I: Birth </a:t>
            </a:r>
            <a:r>
              <a:rPr lang="en-US" sz="4400" b="1" dirty="0"/>
              <a:t>of Radio Astronomy</a:t>
            </a:r>
            <a:endParaRPr lang="en-US" sz="1100" dirty="0">
              <a:solidFill>
                <a:srgbClr val="000000"/>
              </a:solidFill>
              <a:latin typeface="Verdana" pitchFamily="34" charset="0"/>
            </a:endParaRPr>
          </a:p>
        </p:txBody>
      </p:sp>
      <p:pic>
        <p:nvPicPr>
          <p:cNvPr id="150538" name="Picture 10" descr="jansky1min"/>
          <p:cNvPicPr>
            <a:picLocks noChangeAspect="1" noChangeArrowheads="1"/>
          </p:cNvPicPr>
          <p:nvPr/>
        </p:nvPicPr>
        <p:blipFill>
          <a:blip r:embed="rId4"/>
          <a:srcRect/>
          <a:stretch>
            <a:fillRect/>
          </a:stretch>
        </p:blipFill>
        <p:spPr bwMode="auto">
          <a:xfrm>
            <a:off x="152400" y="4038600"/>
            <a:ext cx="2295525" cy="1693863"/>
          </a:xfrm>
          <a:prstGeom prst="rect">
            <a:avLst/>
          </a:prstGeom>
          <a:noFill/>
        </p:spPr>
      </p:pic>
      <p:pic>
        <p:nvPicPr>
          <p:cNvPr id="150540" name="Picture 12" descr="spectrum"/>
          <p:cNvPicPr>
            <a:picLocks noChangeAspect="1" noChangeArrowheads="1"/>
          </p:cNvPicPr>
          <p:nvPr/>
        </p:nvPicPr>
        <p:blipFill>
          <a:blip r:embed="rId5"/>
          <a:srcRect/>
          <a:stretch>
            <a:fillRect/>
          </a:stretch>
        </p:blipFill>
        <p:spPr bwMode="auto">
          <a:xfrm>
            <a:off x="2895600" y="3352800"/>
            <a:ext cx="3505200" cy="2773363"/>
          </a:xfrm>
          <a:prstGeom prst="rect">
            <a:avLst/>
          </a:prstGeom>
          <a:noFill/>
        </p:spPr>
      </p:pic>
      <p:sp>
        <p:nvSpPr>
          <p:cNvPr id="150542" name="Text Box 14"/>
          <p:cNvSpPr txBox="1">
            <a:spLocks noChangeArrowheads="1"/>
          </p:cNvSpPr>
          <p:nvPr/>
        </p:nvSpPr>
        <p:spPr bwMode="auto">
          <a:xfrm>
            <a:off x="0" y="5867400"/>
            <a:ext cx="2659063" cy="457200"/>
          </a:xfrm>
          <a:prstGeom prst="rect">
            <a:avLst/>
          </a:prstGeom>
          <a:noFill/>
          <a:ln w="9525">
            <a:noFill/>
            <a:miter lim="800000"/>
            <a:headEnd/>
            <a:tailEnd/>
          </a:ln>
          <a:effectLst/>
        </p:spPr>
        <p:txBody>
          <a:bodyPr wrap="none">
            <a:spAutoFit/>
          </a:bodyPr>
          <a:lstStyle/>
          <a:p>
            <a:r>
              <a:rPr lang="en-US" b="1">
                <a:latin typeface="Arial" pitchFamily="34" charset="0"/>
              </a:rPr>
              <a:t>Karl Jansky 1933</a:t>
            </a:r>
          </a:p>
        </p:txBody>
      </p:sp>
      <p:grpSp>
        <p:nvGrpSpPr>
          <p:cNvPr id="2" name="Group 17"/>
          <p:cNvGrpSpPr>
            <a:grpSpLocks/>
          </p:cNvGrpSpPr>
          <p:nvPr/>
        </p:nvGrpSpPr>
        <p:grpSpPr bwMode="auto">
          <a:xfrm>
            <a:off x="2895600" y="1143000"/>
            <a:ext cx="6213475" cy="5181600"/>
            <a:chOff x="1824" y="720"/>
            <a:chExt cx="3914" cy="3264"/>
          </a:xfrm>
        </p:grpSpPr>
        <p:pic>
          <p:nvPicPr>
            <p:cNvPr id="150535" name="Picture 7" descr="grote1min"/>
            <p:cNvPicPr>
              <a:picLocks noChangeAspect="1" noChangeArrowheads="1"/>
            </p:cNvPicPr>
            <p:nvPr/>
          </p:nvPicPr>
          <p:blipFill>
            <a:blip r:embed="rId6"/>
            <a:srcRect/>
            <a:stretch>
              <a:fillRect/>
            </a:stretch>
          </p:blipFill>
          <p:spPr bwMode="auto">
            <a:xfrm>
              <a:off x="4586" y="768"/>
              <a:ext cx="1078" cy="1296"/>
            </a:xfrm>
            <a:prstGeom prst="rect">
              <a:avLst/>
            </a:prstGeom>
            <a:noFill/>
          </p:spPr>
        </p:pic>
        <p:pic>
          <p:nvPicPr>
            <p:cNvPr id="150536" name="Picture 8" descr="grote2min"/>
            <p:cNvPicPr>
              <a:picLocks noChangeAspect="1" noChangeArrowheads="1"/>
            </p:cNvPicPr>
            <p:nvPr/>
          </p:nvPicPr>
          <p:blipFill>
            <a:blip r:embed="rId7"/>
            <a:srcRect/>
            <a:stretch>
              <a:fillRect/>
            </a:stretch>
          </p:blipFill>
          <p:spPr bwMode="auto">
            <a:xfrm>
              <a:off x="4325" y="2016"/>
              <a:ext cx="1339" cy="1680"/>
            </a:xfrm>
            <a:prstGeom prst="rect">
              <a:avLst/>
            </a:prstGeom>
            <a:noFill/>
          </p:spPr>
        </p:pic>
        <p:pic>
          <p:nvPicPr>
            <p:cNvPr id="150537" name="Picture 9" descr="grote5"/>
            <p:cNvPicPr>
              <a:picLocks noChangeAspect="1" noChangeArrowheads="1"/>
            </p:cNvPicPr>
            <p:nvPr/>
          </p:nvPicPr>
          <p:blipFill>
            <a:blip r:embed="rId8"/>
            <a:srcRect/>
            <a:stretch>
              <a:fillRect/>
            </a:stretch>
          </p:blipFill>
          <p:spPr bwMode="auto">
            <a:xfrm>
              <a:off x="1824" y="720"/>
              <a:ext cx="2784" cy="1245"/>
            </a:xfrm>
            <a:prstGeom prst="rect">
              <a:avLst/>
            </a:prstGeom>
            <a:noFill/>
          </p:spPr>
        </p:pic>
        <p:sp>
          <p:nvSpPr>
            <p:cNvPr id="150543" name="Text Box 15"/>
            <p:cNvSpPr txBox="1">
              <a:spLocks noChangeArrowheads="1"/>
            </p:cNvSpPr>
            <p:nvPr/>
          </p:nvSpPr>
          <p:spPr bwMode="auto">
            <a:xfrm>
              <a:off x="4032" y="3696"/>
              <a:ext cx="1706" cy="288"/>
            </a:xfrm>
            <a:prstGeom prst="rect">
              <a:avLst/>
            </a:prstGeom>
            <a:noFill/>
            <a:ln w="9525">
              <a:noFill/>
              <a:miter lim="800000"/>
              <a:headEnd/>
              <a:tailEnd/>
            </a:ln>
            <a:effectLst/>
          </p:spPr>
          <p:txBody>
            <a:bodyPr wrap="none">
              <a:spAutoFit/>
            </a:bodyPr>
            <a:lstStyle/>
            <a:p>
              <a:r>
                <a:rPr lang="en-US" b="1">
                  <a:latin typeface="Arial" pitchFamily="34" charset="0"/>
                </a:rPr>
                <a:t>Grote Reber 1944</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05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p:cNvPicPr>
            <a:picLocks noChangeAspect="1" noChangeArrowheads="1"/>
          </p:cNvPicPr>
          <p:nvPr/>
        </p:nvPicPr>
        <p:blipFill>
          <a:blip r:embed="rId2"/>
          <a:srcRect/>
          <a:stretch>
            <a:fillRect/>
          </a:stretch>
        </p:blipFill>
        <p:spPr bwMode="auto">
          <a:xfrm>
            <a:off x="104775" y="1447800"/>
            <a:ext cx="8963025" cy="3048000"/>
          </a:xfrm>
          <a:prstGeom prst="rect">
            <a:avLst/>
          </a:prstGeom>
          <a:noFill/>
          <a:ln w="9525">
            <a:noFill/>
            <a:miter lim="800000"/>
            <a:headEnd/>
            <a:tailEnd/>
          </a:ln>
          <a:effectLst/>
        </p:spPr>
      </p:pic>
      <p:sp>
        <p:nvSpPr>
          <p:cNvPr id="3" name="TextBox 2"/>
          <p:cNvSpPr txBox="1"/>
          <p:nvPr/>
        </p:nvSpPr>
        <p:spPr>
          <a:xfrm>
            <a:off x="1981200" y="4724400"/>
            <a:ext cx="4519186" cy="923330"/>
          </a:xfrm>
          <a:prstGeom prst="rect">
            <a:avLst/>
          </a:prstGeom>
          <a:noFill/>
        </p:spPr>
        <p:txBody>
          <a:bodyPr wrap="none" rtlCol="0">
            <a:spAutoFit/>
          </a:bodyPr>
          <a:lstStyle/>
          <a:p>
            <a:pPr algn="ctr"/>
            <a:r>
              <a:rPr lang="en-US" dirty="0" smtClean="0"/>
              <a:t>Particles interact with Macroscopic objects</a:t>
            </a:r>
          </a:p>
          <a:p>
            <a:pPr algn="ctr"/>
            <a:r>
              <a:rPr lang="en-US" dirty="0" smtClean="0"/>
              <a:t>Electro-Magnetic Interaction </a:t>
            </a:r>
          </a:p>
          <a:p>
            <a:pPr algn="ctr"/>
            <a:r>
              <a:rPr lang="en-US" dirty="0" smtClean="0"/>
              <a:t>But not </a:t>
            </a:r>
            <a:r>
              <a:rPr lang="en-US" dirty="0" err="1" smtClean="0"/>
              <a:t>collisional</a:t>
            </a:r>
            <a:endParaRPr lang="en-US" dirty="0"/>
          </a:p>
        </p:txBody>
      </p:sp>
      <p:sp>
        <p:nvSpPr>
          <p:cNvPr id="4" name="Text Box 4"/>
          <p:cNvSpPr txBox="1">
            <a:spLocks noChangeArrowheads="1"/>
          </p:cNvSpPr>
          <p:nvPr/>
        </p:nvSpPr>
        <p:spPr bwMode="auto">
          <a:xfrm>
            <a:off x="2088460" y="297359"/>
            <a:ext cx="5612434" cy="769441"/>
          </a:xfrm>
          <a:prstGeom prst="rect">
            <a:avLst/>
          </a:prstGeom>
          <a:noFill/>
          <a:ln w="9525">
            <a:noFill/>
            <a:miter lim="800000"/>
            <a:headEnd/>
            <a:tailEnd/>
          </a:ln>
          <a:effectLst/>
        </p:spPr>
        <p:txBody>
          <a:bodyPr wrap="none">
            <a:spAutoFit/>
          </a:bodyPr>
          <a:lstStyle/>
          <a:p>
            <a:pPr algn="ctr"/>
            <a:r>
              <a:rPr lang="en-US" sz="4400" b="1" dirty="0" smtClean="0"/>
              <a:t>II: Fermi Mechanism</a:t>
            </a:r>
            <a:endParaRPr lang="en-US" sz="1100" dirty="0">
              <a:solidFill>
                <a:srgbClr val="000000"/>
              </a:solidFill>
              <a:latin typeface="Verdan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Date Placeholder 3"/>
          <p:cNvSpPr>
            <a:spLocks noGrp="1"/>
          </p:cNvSpPr>
          <p:nvPr>
            <p:ph type="dt" sz="half" idx="10"/>
          </p:nvPr>
        </p:nvSpPr>
        <p:spPr/>
        <p:txBody>
          <a:bodyPr/>
          <a:lstStyle/>
          <a:p>
            <a:fld id="{3B18E810-1F46-464E-B855-562A23987E0C}" type="datetime1">
              <a:rPr lang="en-US"/>
              <a:pPr/>
              <a:t>11/2/2008</a:t>
            </a:fld>
            <a:endParaRPr lang="en-US"/>
          </a:p>
        </p:txBody>
      </p:sp>
      <p:sp>
        <p:nvSpPr>
          <p:cNvPr id="23" name="Slide Number Placeholder 5"/>
          <p:cNvSpPr>
            <a:spLocks noGrp="1"/>
          </p:cNvSpPr>
          <p:nvPr>
            <p:ph type="sldNum" sz="quarter" idx="12"/>
          </p:nvPr>
        </p:nvSpPr>
        <p:spPr/>
        <p:txBody>
          <a:bodyPr/>
          <a:lstStyle/>
          <a:p>
            <a:fld id="{194F805A-0B35-4ECB-A811-29F795655E4D}" type="slidenum">
              <a:rPr lang="en-US"/>
              <a:pPr/>
              <a:t>6</a:t>
            </a:fld>
            <a:endParaRPr lang="en-US"/>
          </a:p>
        </p:txBody>
      </p:sp>
      <p:sp>
        <p:nvSpPr>
          <p:cNvPr id="35842" name="Rectangle 2"/>
          <p:cNvSpPr>
            <a:spLocks noGrp="1" noChangeArrowheads="1"/>
          </p:cNvSpPr>
          <p:nvPr>
            <p:ph type="title"/>
          </p:nvPr>
        </p:nvSpPr>
        <p:spPr/>
        <p:txBody>
          <a:bodyPr/>
          <a:lstStyle/>
          <a:p>
            <a:r>
              <a:rPr lang="en-US" dirty="0" smtClean="0"/>
              <a:t>III: Shock Model</a:t>
            </a:r>
            <a:endParaRPr lang="en-US" dirty="0"/>
          </a:p>
        </p:txBody>
      </p:sp>
      <p:cxnSp>
        <p:nvCxnSpPr>
          <p:cNvPr id="35868" name="AutoShape 28"/>
          <p:cNvCxnSpPr>
            <a:cxnSpLocks noChangeShapeType="1"/>
          </p:cNvCxnSpPr>
          <p:nvPr/>
        </p:nvCxnSpPr>
        <p:spPr bwMode="auto">
          <a:xfrm>
            <a:off x="4572000" y="2819400"/>
            <a:ext cx="0" cy="2590800"/>
          </a:xfrm>
          <a:prstGeom prst="straightConnector1">
            <a:avLst/>
          </a:prstGeom>
          <a:noFill/>
          <a:ln w="9525">
            <a:solidFill>
              <a:schemeClr val="tx1"/>
            </a:solidFill>
            <a:round/>
            <a:headEnd/>
            <a:tailEnd/>
          </a:ln>
        </p:spPr>
      </p:cxnSp>
      <p:sp>
        <p:nvSpPr>
          <p:cNvPr id="35872" name="AutoShape 32"/>
          <p:cNvSpPr>
            <a:spLocks noChangeArrowheads="1"/>
          </p:cNvSpPr>
          <p:nvPr/>
        </p:nvSpPr>
        <p:spPr bwMode="auto">
          <a:xfrm>
            <a:off x="1219200" y="5257800"/>
            <a:ext cx="2590800" cy="533400"/>
          </a:xfrm>
          <a:prstGeom prst="rightArrow">
            <a:avLst>
              <a:gd name="adj1" fmla="val 50000"/>
              <a:gd name="adj2" fmla="val 121429"/>
            </a:avLst>
          </a:prstGeom>
          <a:solidFill>
            <a:schemeClr val="accent1"/>
          </a:solidFill>
          <a:ln w="9525">
            <a:solidFill>
              <a:schemeClr val="tx1"/>
            </a:solidFill>
            <a:miter lim="800000"/>
            <a:headEnd/>
            <a:tailEnd/>
          </a:ln>
        </p:spPr>
        <p:txBody>
          <a:bodyPr wrap="none" anchor="ctr"/>
          <a:lstStyle/>
          <a:p>
            <a:endParaRPr lang="en-US"/>
          </a:p>
        </p:txBody>
      </p:sp>
      <p:sp>
        <p:nvSpPr>
          <p:cNvPr id="35873" name="AutoShape 33"/>
          <p:cNvSpPr>
            <a:spLocks noChangeArrowheads="1"/>
          </p:cNvSpPr>
          <p:nvPr/>
        </p:nvSpPr>
        <p:spPr bwMode="auto">
          <a:xfrm>
            <a:off x="5181600" y="5257800"/>
            <a:ext cx="609600" cy="485775"/>
          </a:xfrm>
          <a:prstGeom prst="rightArrow">
            <a:avLst>
              <a:gd name="adj1" fmla="val 50000"/>
              <a:gd name="adj2" fmla="val 31373"/>
            </a:avLst>
          </a:prstGeom>
          <a:solidFill>
            <a:schemeClr val="accent1"/>
          </a:solidFill>
          <a:ln w="9525">
            <a:solidFill>
              <a:schemeClr val="tx1"/>
            </a:solidFill>
            <a:miter lim="800000"/>
            <a:headEnd/>
            <a:tailEnd/>
          </a:ln>
        </p:spPr>
        <p:txBody>
          <a:bodyPr wrap="none" anchor="ctr"/>
          <a:lstStyle/>
          <a:p>
            <a:endParaRPr lang="en-US"/>
          </a:p>
        </p:txBody>
      </p:sp>
      <p:cxnSp>
        <p:nvCxnSpPr>
          <p:cNvPr id="35874" name="AutoShape 34"/>
          <p:cNvCxnSpPr>
            <a:cxnSpLocks noChangeShapeType="1"/>
          </p:cNvCxnSpPr>
          <p:nvPr/>
        </p:nvCxnSpPr>
        <p:spPr bwMode="auto">
          <a:xfrm>
            <a:off x="2743200" y="3124200"/>
            <a:ext cx="685800" cy="914400"/>
          </a:xfrm>
          <a:prstGeom prst="straightConnector1">
            <a:avLst/>
          </a:prstGeom>
          <a:noFill/>
          <a:ln w="9525">
            <a:solidFill>
              <a:schemeClr val="tx1"/>
            </a:solidFill>
            <a:round/>
            <a:headEnd/>
            <a:tailEnd/>
          </a:ln>
        </p:spPr>
      </p:cxnSp>
      <p:cxnSp>
        <p:nvCxnSpPr>
          <p:cNvPr id="35877" name="AutoShape 37"/>
          <p:cNvCxnSpPr>
            <a:cxnSpLocks noChangeShapeType="1"/>
          </p:cNvCxnSpPr>
          <p:nvPr/>
        </p:nvCxnSpPr>
        <p:spPr bwMode="auto">
          <a:xfrm>
            <a:off x="4953000" y="4114800"/>
            <a:ext cx="304800" cy="457200"/>
          </a:xfrm>
          <a:prstGeom prst="straightConnector1">
            <a:avLst/>
          </a:prstGeom>
          <a:noFill/>
          <a:ln w="9525">
            <a:solidFill>
              <a:schemeClr val="tx1"/>
            </a:solidFill>
            <a:round/>
            <a:headEnd/>
            <a:tailEnd/>
          </a:ln>
        </p:spPr>
      </p:cxnSp>
      <p:cxnSp>
        <p:nvCxnSpPr>
          <p:cNvPr id="35878" name="AutoShape 38"/>
          <p:cNvCxnSpPr>
            <a:cxnSpLocks noChangeShapeType="1"/>
          </p:cNvCxnSpPr>
          <p:nvPr/>
        </p:nvCxnSpPr>
        <p:spPr bwMode="auto">
          <a:xfrm flipH="1">
            <a:off x="3429000" y="2743200"/>
            <a:ext cx="381000" cy="1295400"/>
          </a:xfrm>
          <a:prstGeom prst="straightConnector1">
            <a:avLst/>
          </a:prstGeom>
          <a:noFill/>
          <a:ln w="9525">
            <a:solidFill>
              <a:schemeClr val="tx1"/>
            </a:solidFill>
            <a:round/>
            <a:headEnd/>
            <a:tailEnd/>
          </a:ln>
        </p:spPr>
      </p:cxnSp>
      <p:cxnSp>
        <p:nvCxnSpPr>
          <p:cNvPr id="35879" name="AutoShape 39"/>
          <p:cNvCxnSpPr>
            <a:cxnSpLocks noChangeShapeType="1"/>
          </p:cNvCxnSpPr>
          <p:nvPr/>
        </p:nvCxnSpPr>
        <p:spPr bwMode="auto">
          <a:xfrm>
            <a:off x="3810000" y="2743200"/>
            <a:ext cx="0" cy="1447800"/>
          </a:xfrm>
          <a:prstGeom prst="straightConnector1">
            <a:avLst/>
          </a:prstGeom>
          <a:noFill/>
          <a:ln w="9525">
            <a:solidFill>
              <a:schemeClr val="tx1"/>
            </a:solidFill>
            <a:round/>
            <a:headEnd/>
            <a:tailEnd/>
          </a:ln>
        </p:spPr>
      </p:cxnSp>
      <p:cxnSp>
        <p:nvCxnSpPr>
          <p:cNvPr id="35880" name="AutoShape 40"/>
          <p:cNvCxnSpPr>
            <a:cxnSpLocks noChangeShapeType="1"/>
          </p:cNvCxnSpPr>
          <p:nvPr/>
        </p:nvCxnSpPr>
        <p:spPr bwMode="auto">
          <a:xfrm flipV="1">
            <a:off x="3810000" y="4114800"/>
            <a:ext cx="1143000" cy="76200"/>
          </a:xfrm>
          <a:prstGeom prst="straightConnector1">
            <a:avLst/>
          </a:prstGeom>
          <a:noFill/>
          <a:ln w="9525">
            <a:solidFill>
              <a:schemeClr val="tx1"/>
            </a:solidFill>
            <a:round/>
            <a:headEnd/>
            <a:tailEnd/>
          </a:ln>
        </p:spPr>
      </p:cxnSp>
      <p:cxnSp>
        <p:nvCxnSpPr>
          <p:cNvPr id="35881" name="AutoShape 41"/>
          <p:cNvCxnSpPr>
            <a:cxnSpLocks noChangeShapeType="1"/>
          </p:cNvCxnSpPr>
          <p:nvPr/>
        </p:nvCxnSpPr>
        <p:spPr bwMode="auto">
          <a:xfrm flipH="1">
            <a:off x="5257800" y="4495800"/>
            <a:ext cx="457200" cy="76200"/>
          </a:xfrm>
          <a:prstGeom prst="straightConnector1">
            <a:avLst/>
          </a:prstGeom>
          <a:noFill/>
          <a:ln w="9525">
            <a:solidFill>
              <a:schemeClr val="tx1"/>
            </a:solidFill>
            <a:round/>
            <a:headEnd/>
            <a:tailEnd/>
          </a:ln>
        </p:spPr>
      </p:cxnSp>
      <p:cxnSp>
        <p:nvCxnSpPr>
          <p:cNvPr id="35882" name="AutoShape 42"/>
          <p:cNvCxnSpPr>
            <a:cxnSpLocks noChangeShapeType="1"/>
          </p:cNvCxnSpPr>
          <p:nvPr/>
        </p:nvCxnSpPr>
        <p:spPr bwMode="auto">
          <a:xfrm>
            <a:off x="5562600" y="3962400"/>
            <a:ext cx="152400" cy="533400"/>
          </a:xfrm>
          <a:prstGeom prst="straightConnector1">
            <a:avLst/>
          </a:prstGeom>
          <a:noFill/>
          <a:ln w="9525">
            <a:solidFill>
              <a:schemeClr val="tx1"/>
            </a:solidFill>
            <a:round/>
            <a:headEnd/>
            <a:tailEnd/>
          </a:ln>
        </p:spPr>
      </p:cxnSp>
      <p:cxnSp>
        <p:nvCxnSpPr>
          <p:cNvPr id="35883" name="AutoShape 43"/>
          <p:cNvCxnSpPr>
            <a:cxnSpLocks noChangeShapeType="1"/>
          </p:cNvCxnSpPr>
          <p:nvPr/>
        </p:nvCxnSpPr>
        <p:spPr bwMode="auto">
          <a:xfrm>
            <a:off x="5029200" y="3886200"/>
            <a:ext cx="533400" cy="76200"/>
          </a:xfrm>
          <a:prstGeom prst="straightConnector1">
            <a:avLst/>
          </a:prstGeom>
          <a:noFill/>
          <a:ln w="9525">
            <a:solidFill>
              <a:schemeClr val="tx1"/>
            </a:solidFill>
            <a:round/>
            <a:headEnd/>
            <a:tailEnd/>
          </a:ln>
        </p:spPr>
      </p:cxnSp>
      <p:cxnSp>
        <p:nvCxnSpPr>
          <p:cNvPr id="35884" name="AutoShape 44"/>
          <p:cNvCxnSpPr>
            <a:cxnSpLocks noChangeShapeType="1"/>
          </p:cNvCxnSpPr>
          <p:nvPr/>
        </p:nvCxnSpPr>
        <p:spPr bwMode="auto">
          <a:xfrm flipH="1">
            <a:off x="5029200" y="3352800"/>
            <a:ext cx="152400" cy="533400"/>
          </a:xfrm>
          <a:prstGeom prst="straightConnector1">
            <a:avLst/>
          </a:prstGeom>
          <a:noFill/>
          <a:ln w="9525">
            <a:solidFill>
              <a:schemeClr val="tx1"/>
            </a:solidFill>
            <a:round/>
            <a:headEnd/>
            <a:tailEnd/>
          </a:ln>
        </p:spPr>
      </p:cxnSp>
      <p:cxnSp>
        <p:nvCxnSpPr>
          <p:cNvPr id="35885" name="AutoShape 45"/>
          <p:cNvCxnSpPr>
            <a:cxnSpLocks noChangeShapeType="1"/>
          </p:cNvCxnSpPr>
          <p:nvPr/>
        </p:nvCxnSpPr>
        <p:spPr bwMode="auto">
          <a:xfrm>
            <a:off x="4800600" y="3048000"/>
            <a:ext cx="381000" cy="304800"/>
          </a:xfrm>
          <a:prstGeom prst="straightConnector1">
            <a:avLst/>
          </a:prstGeom>
          <a:noFill/>
          <a:ln w="9525">
            <a:solidFill>
              <a:schemeClr val="tx1"/>
            </a:solidFill>
            <a:round/>
            <a:headEnd/>
            <a:tailEnd/>
          </a:ln>
        </p:spPr>
      </p:cxnSp>
      <p:cxnSp>
        <p:nvCxnSpPr>
          <p:cNvPr id="35886" name="AutoShape 46"/>
          <p:cNvCxnSpPr>
            <a:cxnSpLocks noChangeShapeType="1"/>
          </p:cNvCxnSpPr>
          <p:nvPr/>
        </p:nvCxnSpPr>
        <p:spPr bwMode="auto">
          <a:xfrm flipV="1">
            <a:off x="4267200" y="3048000"/>
            <a:ext cx="533400" cy="152400"/>
          </a:xfrm>
          <a:prstGeom prst="straightConnector1">
            <a:avLst/>
          </a:prstGeom>
          <a:noFill/>
          <a:ln w="9525">
            <a:solidFill>
              <a:schemeClr val="tx1"/>
            </a:solidFill>
            <a:round/>
            <a:headEnd/>
            <a:tailEnd/>
          </a:ln>
        </p:spPr>
      </p:cxnSp>
      <p:cxnSp>
        <p:nvCxnSpPr>
          <p:cNvPr id="35887" name="AutoShape 47"/>
          <p:cNvCxnSpPr>
            <a:cxnSpLocks noChangeShapeType="1"/>
          </p:cNvCxnSpPr>
          <p:nvPr/>
        </p:nvCxnSpPr>
        <p:spPr bwMode="auto">
          <a:xfrm flipH="1" flipV="1">
            <a:off x="2743200" y="3124200"/>
            <a:ext cx="1219200" cy="304800"/>
          </a:xfrm>
          <a:prstGeom prst="straightConnector1">
            <a:avLst/>
          </a:prstGeom>
          <a:noFill/>
          <a:ln w="9525">
            <a:solidFill>
              <a:schemeClr val="tx1"/>
            </a:solidFill>
            <a:round/>
            <a:headEnd/>
            <a:tailEnd type="triangle" w="med" len="med"/>
          </a:ln>
        </p:spPr>
      </p:cxnSp>
      <p:cxnSp>
        <p:nvCxnSpPr>
          <p:cNvPr id="35888" name="AutoShape 48"/>
          <p:cNvCxnSpPr>
            <a:cxnSpLocks noChangeShapeType="1"/>
          </p:cNvCxnSpPr>
          <p:nvPr/>
        </p:nvCxnSpPr>
        <p:spPr bwMode="auto">
          <a:xfrm flipH="1">
            <a:off x="3810000" y="3200400"/>
            <a:ext cx="457200" cy="1447800"/>
          </a:xfrm>
          <a:prstGeom prst="straightConnector1">
            <a:avLst/>
          </a:prstGeom>
          <a:noFill/>
          <a:ln w="9525">
            <a:solidFill>
              <a:schemeClr val="tx1"/>
            </a:solidFill>
            <a:round/>
            <a:headEnd/>
            <a:tailEnd type="triangle" w="med" len="med"/>
          </a:ln>
        </p:spPr>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dirty="0" smtClean="0"/>
              <a:t>III: Shock Model</a:t>
            </a:r>
            <a:endParaRPr lang="en-US" dirty="0"/>
          </a:p>
        </p:txBody>
      </p:sp>
      <p:sp>
        <p:nvSpPr>
          <p:cNvPr id="24" name="Content Placeholder 23"/>
          <p:cNvSpPr>
            <a:spLocks noGrp="1"/>
          </p:cNvSpPr>
          <p:nvPr>
            <p:ph idx="1"/>
          </p:nvPr>
        </p:nvSpPr>
        <p:spPr>
          <a:xfrm>
            <a:off x="457200" y="1600201"/>
            <a:ext cx="8223250" cy="1828799"/>
          </a:xfrm>
        </p:spPr>
        <p:txBody>
          <a:bodyPr/>
          <a:lstStyle/>
          <a:p>
            <a:r>
              <a:rPr lang="en-US" dirty="0" smtClean="0"/>
              <a:t>Scattering Mechanism</a:t>
            </a:r>
          </a:p>
          <a:p>
            <a:r>
              <a:rPr lang="en-US" dirty="0" smtClean="0"/>
              <a:t>Injection Problem or Particle Acceleration at Low Energy</a:t>
            </a:r>
            <a:endParaRPr lang="en-US" dirty="0"/>
          </a:p>
        </p:txBody>
      </p:sp>
      <p:sp>
        <p:nvSpPr>
          <p:cNvPr id="23" name="Slide Number Placeholder 5"/>
          <p:cNvSpPr>
            <a:spLocks noGrp="1"/>
          </p:cNvSpPr>
          <p:nvPr>
            <p:ph type="sldNum" idx="12"/>
          </p:nvPr>
        </p:nvSpPr>
        <p:spPr/>
        <p:txBody>
          <a:bodyPr/>
          <a:lstStyle/>
          <a:p>
            <a:fld id="{194F805A-0B35-4ECB-A811-29F795655E4D}" type="slidenum">
              <a:rPr lang="en-US"/>
              <a:pPr/>
              <a:t>7</a:t>
            </a:fld>
            <a:endParaRPr lang="en-US"/>
          </a:p>
        </p:txBody>
      </p:sp>
      <p:sp>
        <p:nvSpPr>
          <p:cNvPr id="25" name="TextBox 24"/>
          <p:cNvSpPr txBox="1"/>
          <p:nvPr/>
        </p:nvSpPr>
        <p:spPr>
          <a:xfrm>
            <a:off x="1447800" y="4549914"/>
            <a:ext cx="6553589" cy="707886"/>
          </a:xfrm>
          <a:prstGeom prst="rect">
            <a:avLst/>
          </a:prstGeom>
          <a:noFill/>
        </p:spPr>
        <p:txBody>
          <a:bodyPr wrap="none" rtlCol="0">
            <a:spAutoFit/>
          </a:bodyPr>
          <a:lstStyle/>
          <a:p>
            <a:r>
              <a:rPr lang="en-US" sz="4000" dirty="0" smtClean="0"/>
              <a:t>Wave Particle Interactions!!!</a:t>
            </a:r>
            <a:endParaRPr lang="en-US" sz="4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IV: Acceleration Efficiency</a:t>
            </a:r>
            <a:endParaRPr lang="en-US" dirty="0"/>
          </a:p>
        </p:txBody>
      </p:sp>
      <p:pic>
        <p:nvPicPr>
          <p:cNvPr id="6" name="Content Placeholder 5" descr="comp_spec.gif"/>
          <p:cNvPicPr>
            <a:picLocks noGrp="1" noChangeAspect="1"/>
          </p:cNvPicPr>
          <p:nvPr>
            <p:ph sz="half" idx="1"/>
          </p:nvPr>
        </p:nvPicPr>
        <p:blipFill>
          <a:blip r:embed="rId2"/>
          <a:stretch>
            <a:fillRect/>
          </a:stretch>
        </p:blipFill>
        <p:spPr>
          <a:xfrm>
            <a:off x="1143000" y="1371600"/>
            <a:ext cx="6400800" cy="5120640"/>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IV: Solar Energetic Ions</a:t>
            </a:r>
            <a:endParaRPr lang="en-US" dirty="0"/>
          </a:p>
        </p:txBody>
      </p:sp>
      <p:pic>
        <p:nvPicPr>
          <p:cNvPr id="103426" name="Picture 2"/>
          <p:cNvPicPr>
            <a:picLocks noChangeAspect="1" noChangeArrowheads="1"/>
          </p:cNvPicPr>
          <p:nvPr/>
        </p:nvPicPr>
        <p:blipFill>
          <a:blip r:embed="rId2"/>
          <a:srcRect/>
          <a:stretch>
            <a:fillRect/>
          </a:stretch>
        </p:blipFill>
        <p:spPr bwMode="auto">
          <a:xfrm>
            <a:off x="4314794" y="1752600"/>
            <a:ext cx="4295806" cy="3962400"/>
          </a:xfrm>
          <a:prstGeom prst="rect">
            <a:avLst/>
          </a:prstGeom>
          <a:noFill/>
          <a:ln w="9525">
            <a:noFill/>
            <a:miter lim="800000"/>
            <a:headEnd/>
            <a:tailEnd/>
          </a:ln>
          <a:effectLst/>
        </p:spPr>
      </p:pic>
      <p:pic>
        <p:nvPicPr>
          <p:cNvPr id="9" name="Picture 3" descr="ionenrich"/>
          <p:cNvPicPr>
            <a:picLocks noChangeAspect="1" noChangeArrowheads="1"/>
          </p:cNvPicPr>
          <p:nvPr/>
        </p:nvPicPr>
        <p:blipFill>
          <a:blip r:embed="rId3"/>
          <a:srcRect/>
          <a:stretch>
            <a:fillRect/>
          </a:stretch>
        </p:blipFill>
        <p:spPr bwMode="auto">
          <a:xfrm>
            <a:off x="152400" y="1676400"/>
            <a:ext cx="4343400" cy="429239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304800" y="311150"/>
            <a:ext cx="8610600" cy="1212850"/>
          </a:xfrm>
          <a:noFill/>
          <a:ln/>
        </p:spPr>
        <p:txBody>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V: Free Energy Dissipation and Turbulence</a:t>
            </a:r>
            <a:endParaRPr lang="en-GB" dirty="0"/>
          </a:p>
        </p:txBody>
      </p:sp>
      <p:pic>
        <p:nvPicPr>
          <p:cNvPr id="106498" name="Picture 2"/>
          <p:cNvPicPr>
            <a:picLocks noChangeAspect="1" noChangeArrowheads="1"/>
          </p:cNvPicPr>
          <p:nvPr/>
        </p:nvPicPr>
        <p:blipFill>
          <a:blip r:embed="rId3"/>
          <a:srcRect/>
          <a:stretch>
            <a:fillRect/>
          </a:stretch>
        </p:blipFill>
        <p:spPr bwMode="auto">
          <a:xfrm>
            <a:off x="838200" y="2514600"/>
            <a:ext cx="7305675" cy="1724025"/>
          </a:xfrm>
          <a:prstGeom prst="rect">
            <a:avLst/>
          </a:prstGeom>
          <a:noFill/>
          <a:ln w="9525">
            <a:noFill/>
            <a:miter lim="800000"/>
            <a:headEnd/>
            <a:tailEnd/>
          </a:ln>
          <a:effec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 Turbulence Cascade</a:t>
            </a:r>
            <a:endParaRPr lang="en-US" dirty="0"/>
          </a:p>
        </p:txBody>
      </p:sp>
      <p:sp>
        <p:nvSpPr>
          <p:cNvPr id="3" name="Content Placeholder 2"/>
          <p:cNvSpPr>
            <a:spLocks noGrp="1"/>
          </p:cNvSpPr>
          <p:nvPr>
            <p:ph sz="half" idx="1"/>
          </p:nvPr>
        </p:nvSpPr>
        <p:spPr/>
        <p:txBody>
          <a:bodyPr/>
          <a:lstStyle/>
          <a:p>
            <a:r>
              <a:rPr lang="en-US" dirty="0" err="1" smtClean="0"/>
              <a:t>Kolmogorov</a:t>
            </a:r>
            <a:endParaRPr lang="en-US" dirty="0" smtClean="0"/>
          </a:p>
          <a:p>
            <a:pPr>
              <a:buNone/>
            </a:pPr>
            <a:r>
              <a:rPr lang="en-US" dirty="0" smtClean="0"/>
              <a:t>U(L)</a:t>
            </a:r>
          </a:p>
          <a:p>
            <a:pPr>
              <a:buNone/>
            </a:pPr>
            <a:r>
              <a:rPr lang="en-US" dirty="0" smtClean="0"/>
              <a:t>U</a:t>
            </a:r>
            <a:r>
              <a:rPr lang="en-US" baseline="30000" dirty="0" smtClean="0"/>
              <a:t>3</a:t>
            </a:r>
            <a:r>
              <a:rPr lang="en-US" dirty="0" smtClean="0"/>
              <a:t>(L)/L = constant</a:t>
            </a:r>
          </a:p>
          <a:p>
            <a:pPr>
              <a:buNone/>
            </a:pPr>
            <a:r>
              <a:rPr lang="en-US" dirty="0" smtClean="0"/>
              <a:t>k~1/L</a:t>
            </a:r>
          </a:p>
          <a:p>
            <a:pPr>
              <a:buNone/>
            </a:pPr>
            <a:r>
              <a:rPr lang="en-US" dirty="0" smtClean="0"/>
              <a:t>U(k) ~ k</a:t>
            </a:r>
            <a:r>
              <a:rPr lang="en-US" baseline="30000" dirty="0" smtClean="0"/>
              <a:t>-1/3</a:t>
            </a:r>
          </a:p>
          <a:p>
            <a:pPr>
              <a:buNone/>
            </a:pPr>
            <a:r>
              <a:rPr lang="en-US" dirty="0" smtClean="0"/>
              <a:t>ʃ E(k) </a:t>
            </a:r>
            <a:r>
              <a:rPr lang="en-US" dirty="0" err="1" smtClean="0"/>
              <a:t>dk</a:t>
            </a:r>
            <a:r>
              <a:rPr lang="en-US" dirty="0" smtClean="0"/>
              <a:t>~ U^2(k) ~ k</a:t>
            </a:r>
            <a:r>
              <a:rPr lang="en-US" baseline="30000" dirty="0" smtClean="0"/>
              <a:t>-2/3</a:t>
            </a:r>
          </a:p>
          <a:p>
            <a:pPr>
              <a:buNone/>
            </a:pPr>
            <a:r>
              <a:rPr lang="en-US" dirty="0" smtClean="0"/>
              <a:t>E(k) ~ k</a:t>
            </a:r>
            <a:r>
              <a:rPr lang="en-US" baseline="30000" dirty="0" smtClean="0"/>
              <a:t>-5/3</a:t>
            </a:r>
          </a:p>
          <a:p>
            <a:pPr>
              <a:buNone/>
            </a:pPr>
            <a:endParaRPr lang="en-US" dirty="0" smtClean="0"/>
          </a:p>
          <a:p>
            <a:pPr>
              <a:buNone/>
            </a:pPr>
            <a:endParaRPr lang="en-US" dirty="0"/>
          </a:p>
        </p:txBody>
      </p:sp>
      <p:sp>
        <p:nvSpPr>
          <p:cNvPr id="4" name="Content Placeholder 3"/>
          <p:cNvSpPr>
            <a:spLocks noGrp="1"/>
          </p:cNvSpPr>
          <p:nvPr>
            <p:ph sz="half" idx="2"/>
          </p:nvPr>
        </p:nvSpPr>
        <p:spPr/>
        <p:txBody>
          <a:bodyPr/>
          <a:lstStyle/>
          <a:p>
            <a:r>
              <a:rPr lang="en-US" dirty="0" err="1" smtClean="0"/>
              <a:t>Kraichnan</a:t>
            </a:r>
            <a:endParaRPr lang="en-US" dirty="0" smtClean="0"/>
          </a:p>
          <a:p>
            <a:pPr>
              <a:buNone/>
            </a:pPr>
            <a:r>
              <a:rPr lang="en-US" dirty="0" smtClean="0"/>
              <a:t>V&gt;U</a:t>
            </a:r>
          </a:p>
          <a:p>
            <a:pPr>
              <a:buNone/>
            </a:pPr>
            <a:r>
              <a:rPr lang="en-US" dirty="0" smtClean="0"/>
              <a:t>U</a:t>
            </a:r>
            <a:r>
              <a:rPr lang="en-US" baseline="30000" dirty="0" smtClean="0"/>
              <a:t>4</a:t>
            </a:r>
            <a:r>
              <a:rPr lang="en-US" dirty="0" smtClean="0"/>
              <a:t>/LV = constant</a:t>
            </a:r>
          </a:p>
          <a:p>
            <a:pPr>
              <a:buNone/>
            </a:pPr>
            <a:endParaRPr lang="en-US" dirty="0" smtClean="0"/>
          </a:p>
          <a:p>
            <a:pPr>
              <a:buNone/>
            </a:pPr>
            <a:r>
              <a:rPr lang="en-US" dirty="0" smtClean="0"/>
              <a:t>U(k) ~ k</a:t>
            </a:r>
            <a:r>
              <a:rPr lang="en-US" baseline="30000" dirty="0" smtClean="0"/>
              <a:t>-1/4</a:t>
            </a:r>
          </a:p>
          <a:p>
            <a:pPr>
              <a:buNone/>
            </a:pPr>
            <a:r>
              <a:rPr lang="en-US" dirty="0" smtClean="0"/>
              <a:t>ʃ E(k) </a:t>
            </a:r>
            <a:r>
              <a:rPr lang="en-US" dirty="0" err="1" smtClean="0"/>
              <a:t>dk</a:t>
            </a:r>
            <a:r>
              <a:rPr lang="en-US" dirty="0" smtClean="0"/>
              <a:t>~ U^2(k) ~ k</a:t>
            </a:r>
            <a:r>
              <a:rPr lang="en-US" baseline="30000" dirty="0" smtClean="0"/>
              <a:t>-1/2</a:t>
            </a:r>
          </a:p>
          <a:p>
            <a:pPr>
              <a:buNone/>
            </a:pPr>
            <a:r>
              <a:rPr lang="en-US" dirty="0" smtClean="0"/>
              <a:t>E(k) ~ k</a:t>
            </a:r>
            <a:r>
              <a:rPr lang="en-US" baseline="30000" dirty="0" smtClean="0"/>
              <a:t>-3/2</a:t>
            </a:r>
          </a:p>
          <a:p>
            <a:pPr>
              <a:buNone/>
            </a:pP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p:cNvPicPr>
            <a:picLocks noChangeAspect="1" noChangeArrowheads="1"/>
          </p:cNvPicPr>
          <p:nvPr/>
        </p:nvPicPr>
        <p:blipFill>
          <a:blip r:embed="rId3"/>
          <a:srcRect/>
          <a:stretch>
            <a:fillRect/>
          </a:stretch>
        </p:blipFill>
        <p:spPr bwMode="auto">
          <a:xfrm>
            <a:off x="1143000" y="3597275"/>
            <a:ext cx="6851650" cy="965200"/>
          </a:xfrm>
          <a:prstGeom prst="rect">
            <a:avLst/>
          </a:prstGeom>
          <a:noFill/>
          <a:ln w="9525">
            <a:noFill/>
            <a:round/>
            <a:headEnd/>
            <a:tailEnd/>
          </a:ln>
          <a:effectLst/>
        </p:spPr>
      </p:pic>
      <p:pic>
        <p:nvPicPr>
          <p:cNvPr id="11266" name="Picture 2"/>
          <p:cNvPicPr>
            <a:picLocks noChangeAspect="1" noChangeArrowheads="1"/>
          </p:cNvPicPr>
          <p:nvPr/>
        </p:nvPicPr>
        <p:blipFill>
          <a:blip r:embed="rId4"/>
          <a:srcRect/>
          <a:stretch>
            <a:fillRect/>
          </a:stretch>
        </p:blipFill>
        <p:spPr bwMode="auto">
          <a:xfrm>
            <a:off x="107950" y="2362200"/>
            <a:ext cx="8915400" cy="1143000"/>
          </a:xfrm>
          <a:prstGeom prst="rect">
            <a:avLst/>
          </a:prstGeom>
          <a:noFill/>
          <a:ln w="9525">
            <a:noFill/>
            <a:round/>
            <a:headEnd/>
            <a:tailEnd/>
          </a:ln>
          <a:effectLst/>
        </p:spPr>
      </p:pic>
      <p:sp>
        <p:nvSpPr>
          <p:cNvPr id="11267" name="Rectangle 3"/>
          <p:cNvSpPr>
            <a:spLocks noGrp="1" noChangeArrowheads="1"/>
          </p:cNvSpPr>
          <p:nvPr>
            <p:ph type="title"/>
          </p:nvPr>
        </p:nvSpPr>
        <p:spPr>
          <a:xfrm>
            <a:off x="0" y="311150"/>
            <a:ext cx="9144000" cy="1435100"/>
          </a:xfrm>
          <a:noFill/>
          <a:ln/>
        </p:spPr>
        <p:txBody>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b="1" dirty="0" smtClean="0">
                <a:effectLst>
                  <a:outerShdw blurRad="38100" dist="38100" dir="2700000" algn="tl">
                    <a:srgbClr val="FFFFFF"/>
                  </a:outerShdw>
                </a:effectLst>
              </a:rPr>
              <a:t>V: Diffusion Approximation</a:t>
            </a:r>
            <a:endParaRPr lang="en-GB" b="1" dirty="0">
              <a:effectLst>
                <a:outerShdw blurRad="38100" dist="38100" dir="2700000" algn="tl">
                  <a:srgbClr val="FFFFFF"/>
                </a:outerShdw>
              </a:effectLst>
            </a:endParaRPr>
          </a:p>
        </p:txBody>
      </p:sp>
      <p:sp>
        <p:nvSpPr>
          <p:cNvPr id="11268" name="Text Box 4"/>
          <p:cNvSpPr txBox="1">
            <a:spLocks noChangeArrowheads="1"/>
          </p:cNvSpPr>
          <p:nvPr/>
        </p:nvSpPr>
        <p:spPr bwMode="auto">
          <a:xfrm>
            <a:off x="7038975" y="6369050"/>
            <a:ext cx="1671638" cy="336550"/>
          </a:xfrm>
          <a:prstGeom prst="rect">
            <a:avLst/>
          </a:prstGeom>
          <a:noFill/>
          <a:ln w="9525">
            <a:noFill/>
            <a:round/>
            <a:headEnd/>
            <a:tailEnd/>
          </a:ln>
          <a:effectLst/>
        </p:spPr>
        <p:txBody>
          <a:bodyPr wrap="none" lIns="90000" tIns="46800" rIns="90000" bIns="46800">
            <a:spAutoFit/>
          </a:bodyPr>
          <a:lstStyle/>
          <a:p>
            <a:pPr>
              <a:buClr>
                <a:srgbClr val="FFFF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600">
                <a:solidFill>
                  <a:srgbClr val="FFFFFF"/>
                </a:solidFill>
              </a:rPr>
              <a:t>Jiang et al. 2008</a:t>
            </a:r>
          </a:p>
        </p:txBody>
      </p:sp>
      <p:sp>
        <p:nvSpPr>
          <p:cNvPr id="11269" name="Rectangle 5"/>
          <p:cNvSpPr>
            <a:spLocks noChangeArrowheads="1"/>
          </p:cNvSpPr>
          <p:nvPr/>
        </p:nvSpPr>
        <p:spPr bwMode="auto">
          <a:xfrm>
            <a:off x="4800600" y="4800600"/>
            <a:ext cx="4270375" cy="833178"/>
          </a:xfrm>
          <a:prstGeom prst="rect">
            <a:avLst/>
          </a:prstGeom>
          <a:noFill/>
          <a:ln w="9360">
            <a:solidFill>
              <a:srgbClr val="FF0000"/>
            </a:solidFill>
            <a:miter lim="800000"/>
            <a:headEnd/>
            <a:tailEnd/>
          </a:ln>
          <a:effectLst/>
        </p:spPr>
        <p:txBody>
          <a:bodyPr wrap="square" lIns="90000" tIns="46800" rIns="90000" bIns="46800">
            <a:spAutoFit/>
          </a:bodyPr>
          <a:lstStyle/>
          <a:p>
            <a:pPr>
              <a:buClr>
                <a:srgbClr val="00FF00"/>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2400" dirty="0">
                <a:solidFill>
                  <a:srgbClr val="993366"/>
                </a:solidFill>
              </a:rPr>
              <a:t>Suppression of </a:t>
            </a:r>
            <a:r>
              <a:rPr lang="en-GB" sz="2400" dirty="0" smtClean="0">
                <a:solidFill>
                  <a:srgbClr val="993366"/>
                </a:solidFill>
              </a:rPr>
              <a:t>turbulence </a:t>
            </a:r>
            <a:endParaRPr lang="en-GB" sz="2400" dirty="0">
              <a:solidFill>
                <a:srgbClr val="993366"/>
              </a:solidFill>
            </a:endParaRPr>
          </a:p>
          <a:p>
            <a:pPr>
              <a:buClr>
                <a:srgbClr val="00FF00"/>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2400" dirty="0">
                <a:solidFill>
                  <a:srgbClr val="993366"/>
                </a:solidFill>
              </a:rPr>
              <a:t>cascade by </a:t>
            </a:r>
            <a:r>
              <a:rPr lang="en-GB" sz="2400" dirty="0" smtClean="0">
                <a:solidFill>
                  <a:srgbClr val="993366"/>
                </a:solidFill>
              </a:rPr>
              <a:t>wave propagation</a:t>
            </a:r>
            <a:endParaRPr lang="en-GB" sz="2400" dirty="0">
              <a:solidFill>
                <a:srgbClr val="993366"/>
              </a:solidFill>
            </a:endParaRPr>
          </a:p>
        </p:txBody>
      </p:sp>
      <p:sp>
        <p:nvSpPr>
          <p:cNvPr id="11270" name="Line 6"/>
          <p:cNvSpPr>
            <a:spLocks noChangeShapeType="1"/>
          </p:cNvSpPr>
          <p:nvPr/>
        </p:nvSpPr>
        <p:spPr bwMode="auto">
          <a:xfrm flipV="1">
            <a:off x="7467600" y="4392613"/>
            <a:ext cx="1588" cy="488950"/>
          </a:xfrm>
          <a:prstGeom prst="line">
            <a:avLst/>
          </a:prstGeom>
          <a:noFill/>
          <a:ln w="28440">
            <a:solidFill>
              <a:srgbClr val="FF0000"/>
            </a:solidFill>
            <a:miter lim="800000"/>
            <a:headEnd type="triangle" w="med" len="med"/>
            <a:tailEnd type="triangle" w="med" len="med"/>
          </a:ln>
          <a:effectLst/>
        </p:spPr>
        <p:txBody>
          <a:bodyPr/>
          <a:lstStyle/>
          <a:p>
            <a:endParaRPr lang="en-US"/>
          </a:p>
        </p:txBody>
      </p:sp>
      <p:sp>
        <p:nvSpPr>
          <p:cNvPr id="11271" name="Rectangle 7"/>
          <p:cNvSpPr>
            <a:spLocks noChangeArrowheads="1"/>
          </p:cNvSpPr>
          <p:nvPr/>
        </p:nvSpPr>
        <p:spPr bwMode="auto">
          <a:xfrm>
            <a:off x="5722938" y="1727200"/>
            <a:ext cx="1398587" cy="460375"/>
          </a:xfrm>
          <a:prstGeom prst="rect">
            <a:avLst/>
          </a:prstGeom>
          <a:noFill/>
          <a:ln w="9360">
            <a:solidFill>
              <a:srgbClr val="FF0000"/>
            </a:solidFill>
            <a:miter lim="800000"/>
            <a:headEnd/>
            <a:tailEnd/>
          </a:ln>
          <a:effectLst/>
        </p:spPr>
        <p:txBody>
          <a:bodyPr wrap="none" lIns="90000" tIns="46800" rIns="90000" bIns="46800">
            <a:spAutoFit/>
          </a:bodyPr>
          <a:lstStyle/>
          <a:p>
            <a:pPr>
              <a:buClr>
                <a:srgbClr val="00FF00"/>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2400">
                <a:solidFill>
                  <a:srgbClr val="FF3333"/>
                </a:solidFill>
              </a:rPr>
              <a:t>Damping</a:t>
            </a:r>
          </a:p>
        </p:txBody>
      </p:sp>
      <p:sp>
        <p:nvSpPr>
          <p:cNvPr id="11272" name="Line 8"/>
          <p:cNvSpPr>
            <a:spLocks noChangeShapeType="1"/>
          </p:cNvSpPr>
          <p:nvPr/>
        </p:nvSpPr>
        <p:spPr bwMode="auto">
          <a:xfrm>
            <a:off x="6477000" y="2159000"/>
            <a:ext cx="1588" cy="533400"/>
          </a:xfrm>
          <a:prstGeom prst="line">
            <a:avLst/>
          </a:prstGeom>
          <a:noFill/>
          <a:ln w="28440">
            <a:solidFill>
              <a:srgbClr val="FF0000"/>
            </a:solidFill>
            <a:miter lim="800000"/>
            <a:headEnd type="triangle" w="med" len="med"/>
            <a:tailEnd type="triangle" w="med" len="med"/>
          </a:ln>
          <a:effectLst/>
        </p:spPr>
        <p:txBody>
          <a:bodyPr/>
          <a:lstStyle/>
          <a:p>
            <a:endParaRPr lang="en-US"/>
          </a:p>
        </p:txBody>
      </p:sp>
      <p:sp>
        <p:nvSpPr>
          <p:cNvPr id="11276" name="Rectangle 12"/>
          <p:cNvSpPr>
            <a:spLocks noChangeArrowheads="1"/>
          </p:cNvSpPr>
          <p:nvPr/>
        </p:nvSpPr>
        <p:spPr bwMode="auto">
          <a:xfrm>
            <a:off x="3643313" y="1728788"/>
            <a:ext cx="1381125" cy="460375"/>
          </a:xfrm>
          <a:prstGeom prst="rect">
            <a:avLst/>
          </a:prstGeom>
          <a:noFill/>
          <a:ln w="9360">
            <a:solidFill>
              <a:srgbClr val="FF0000"/>
            </a:solidFill>
            <a:miter lim="800000"/>
            <a:headEnd/>
            <a:tailEnd/>
          </a:ln>
          <a:effectLst/>
        </p:spPr>
        <p:txBody>
          <a:bodyPr wrap="none" lIns="90000" tIns="46800" rIns="90000" bIns="46800">
            <a:spAutoFit/>
          </a:bodyPr>
          <a:lstStyle/>
          <a:p>
            <a:pPr>
              <a:buClr>
                <a:srgbClr val="00FF00"/>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2400">
                <a:solidFill>
                  <a:srgbClr val="FF3333"/>
                </a:solidFill>
              </a:rPr>
              <a:t>Cascade</a:t>
            </a:r>
          </a:p>
        </p:txBody>
      </p:sp>
      <p:sp>
        <p:nvSpPr>
          <p:cNvPr id="11277" name="Line 13"/>
          <p:cNvSpPr>
            <a:spLocks noChangeShapeType="1"/>
          </p:cNvSpPr>
          <p:nvPr/>
        </p:nvSpPr>
        <p:spPr bwMode="auto">
          <a:xfrm>
            <a:off x="4244975" y="2159000"/>
            <a:ext cx="1588" cy="533400"/>
          </a:xfrm>
          <a:prstGeom prst="line">
            <a:avLst/>
          </a:prstGeom>
          <a:noFill/>
          <a:ln w="28440">
            <a:solidFill>
              <a:srgbClr val="FF0000"/>
            </a:solidFill>
            <a:miter lim="800000"/>
            <a:headEnd type="triangle" w="med" len="med"/>
            <a:tailEnd type="triangle" w="med" len="med"/>
          </a:ln>
          <a:effectLst/>
        </p:spPr>
        <p:txBody>
          <a:bodyPr/>
          <a:lstStyle/>
          <a:p>
            <a:endParaRPr lang="en-US"/>
          </a:p>
        </p:txBody>
      </p:sp>
      <p:sp>
        <p:nvSpPr>
          <p:cNvPr id="15" name="Rectangle 14"/>
          <p:cNvSpPr/>
          <p:nvPr/>
        </p:nvSpPr>
        <p:spPr>
          <a:xfrm>
            <a:off x="533400" y="5498068"/>
            <a:ext cx="3352800" cy="523220"/>
          </a:xfrm>
          <a:prstGeom prst="rect">
            <a:avLst/>
          </a:prstGeom>
        </p:spPr>
        <p:txBody>
          <a:bodyPr wrap="square">
            <a:spAutoFit/>
          </a:bodyPr>
          <a:lstStyle/>
          <a:p>
            <a:pPr>
              <a:buNone/>
            </a:pPr>
            <a:r>
              <a:rPr lang="en-US" sz="2800" dirty="0" smtClean="0"/>
              <a:t>ʃ W(k) k</a:t>
            </a:r>
            <a:r>
              <a:rPr lang="en-US" sz="2800" baseline="30000" dirty="0" smtClean="0"/>
              <a:t>2</a:t>
            </a:r>
            <a:r>
              <a:rPr lang="en-US" sz="2800" dirty="0" smtClean="0"/>
              <a:t>d</a:t>
            </a:r>
            <a:r>
              <a:rPr lang="el-GR" sz="2800" dirty="0" smtClean="0"/>
              <a:t>Ω</a:t>
            </a:r>
            <a:r>
              <a:rPr lang="en-US" sz="2800" dirty="0" smtClean="0"/>
              <a:t>  ~  E(k) </a:t>
            </a:r>
            <a:endParaRPr lang="en-US" sz="2800" baseline="30000" dirty="0" smtClean="0"/>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304800" y="311150"/>
            <a:ext cx="8610600" cy="1212850"/>
          </a:xfrm>
          <a:noFill/>
          <a:ln/>
        </p:spPr>
        <p:txBody>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V: Dispersion </a:t>
            </a:r>
            <a:r>
              <a:rPr lang="en-GB" dirty="0"/>
              <a:t>Relation</a:t>
            </a:r>
          </a:p>
        </p:txBody>
      </p:sp>
      <p:grpSp>
        <p:nvGrpSpPr>
          <p:cNvPr id="10242" name="Group 2"/>
          <p:cNvGrpSpPr>
            <a:grpSpLocks/>
          </p:cNvGrpSpPr>
          <p:nvPr/>
        </p:nvGrpSpPr>
        <p:grpSpPr bwMode="auto">
          <a:xfrm>
            <a:off x="228600" y="2209800"/>
            <a:ext cx="4194546" cy="3149600"/>
            <a:chOff x="1925" y="1152"/>
            <a:chExt cx="3549" cy="2656"/>
          </a:xfrm>
        </p:grpSpPr>
        <p:pic>
          <p:nvPicPr>
            <p:cNvPr id="10243" name="Picture 3"/>
            <p:cNvPicPr>
              <a:picLocks noChangeAspect="1" noChangeArrowheads="1"/>
            </p:cNvPicPr>
            <p:nvPr/>
          </p:nvPicPr>
          <p:blipFill>
            <a:blip r:embed="rId3"/>
            <a:srcRect/>
            <a:stretch>
              <a:fillRect/>
            </a:stretch>
          </p:blipFill>
          <p:spPr bwMode="auto">
            <a:xfrm>
              <a:off x="1925" y="1152"/>
              <a:ext cx="3546" cy="2656"/>
            </a:xfrm>
            <a:prstGeom prst="rect">
              <a:avLst/>
            </a:prstGeom>
            <a:noFill/>
            <a:ln w="9525">
              <a:noFill/>
              <a:round/>
              <a:headEnd/>
              <a:tailEnd/>
            </a:ln>
            <a:effectLst/>
          </p:spPr>
        </p:pic>
        <p:sp>
          <p:nvSpPr>
            <p:cNvPr id="10244" name="Text Box 4"/>
            <p:cNvSpPr txBox="1">
              <a:spLocks noChangeArrowheads="1"/>
            </p:cNvSpPr>
            <p:nvPr/>
          </p:nvSpPr>
          <p:spPr bwMode="auto">
            <a:xfrm>
              <a:off x="4300" y="1239"/>
              <a:ext cx="1174" cy="313"/>
            </a:xfrm>
            <a:prstGeom prst="rect">
              <a:avLst/>
            </a:prstGeom>
            <a:noFill/>
            <a:ln w="9360">
              <a:solidFill>
                <a:srgbClr val="FF00FF"/>
              </a:solidFill>
              <a:miter lim="800000"/>
              <a:headEnd/>
              <a:tailEnd/>
            </a:ln>
            <a:effectLst/>
          </p:spPr>
          <p:txBody>
            <a:bodyPr wrap="none" lIns="90000" tIns="46800" rIns="90000" bIns="46800">
              <a:spAutoFit/>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a:solidFill>
                    <a:srgbClr val="000000"/>
                  </a:solidFill>
                </a:rPr>
                <a:t>Fast Modes</a:t>
              </a:r>
            </a:p>
          </p:txBody>
        </p:sp>
        <p:sp>
          <p:nvSpPr>
            <p:cNvPr id="10245" name="Text Box 5"/>
            <p:cNvSpPr txBox="1">
              <a:spLocks noChangeArrowheads="1"/>
            </p:cNvSpPr>
            <p:nvPr/>
          </p:nvSpPr>
          <p:spPr bwMode="auto">
            <a:xfrm>
              <a:off x="4120" y="2687"/>
              <a:ext cx="1336" cy="313"/>
            </a:xfrm>
            <a:prstGeom prst="rect">
              <a:avLst/>
            </a:prstGeom>
            <a:noFill/>
            <a:ln w="9360">
              <a:solidFill>
                <a:srgbClr val="FF00FF"/>
              </a:solidFill>
              <a:miter lim="800000"/>
              <a:headEnd/>
              <a:tailEnd/>
            </a:ln>
            <a:effectLst/>
          </p:spPr>
          <p:txBody>
            <a:bodyPr wrap="none" lIns="90000" tIns="46800" rIns="90000" bIns="46800">
              <a:spAutoFit/>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a:solidFill>
                    <a:srgbClr val="000000"/>
                  </a:solidFill>
                </a:rPr>
                <a:t>Alfven Modes</a:t>
              </a:r>
            </a:p>
          </p:txBody>
        </p:sp>
      </p:grpSp>
      <p:pic>
        <p:nvPicPr>
          <p:cNvPr id="83969" name="Picture 1"/>
          <p:cNvPicPr>
            <a:picLocks noChangeAspect="1" noChangeArrowheads="1"/>
          </p:cNvPicPr>
          <p:nvPr/>
        </p:nvPicPr>
        <p:blipFill>
          <a:blip r:embed="rId4"/>
          <a:srcRect/>
          <a:stretch>
            <a:fillRect/>
          </a:stretch>
        </p:blipFill>
        <p:spPr bwMode="auto">
          <a:xfrm>
            <a:off x="4452938" y="2667000"/>
            <a:ext cx="4691062" cy="2730802"/>
          </a:xfrm>
          <a:prstGeom prst="rect">
            <a:avLst/>
          </a:prstGeom>
          <a:noFill/>
          <a:ln w="9525">
            <a:noFill/>
            <a:miter lim="800000"/>
            <a:headEnd/>
            <a:tailEnd/>
          </a:ln>
          <a:effec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347" name="Group 3"/>
          <p:cNvGrpSpPr>
            <a:grpSpLocks/>
          </p:cNvGrpSpPr>
          <p:nvPr/>
        </p:nvGrpSpPr>
        <p:grpSpPr bwMode="auto">
          <a:xfrm>
            <a:off x="2197100" y="2057400"/>
            <a:ext cx="4887913" cy="4621213"/>
            <a:chOff x="1384" y="1296"/>
            <a:chExt cx="3079" cy="2911"/>
          </a:xfrm>
        </p:grpSpPr>
        <p:pic>
          <p:nvPicPr>
            <p:cNvPr id="57348" name="Picture 4"/>
            <p:cNvPicPr>
              <a:picLocks noChangeAspect="1" noChangeArrowheads="1"/>
            </p:cNvPicPr>
            <p:nvPr/>
          </p:nvPicPr>
          <p:blipFill>
            <a:blip r:embed="rId3"/>
            <a:srcRect/>
            <a:stretch>
              <a:fillRect/>
            </a:stretch>
          </p:blipFill>
          <p:spPr bwMode="auto">
            <a:xfrm>
              <a:off x="1384" y="1296"/>
              <a:ext cx="3080" cy="2912"/>
            </a:xfrm>
            <a:prstGeom prst="rect">
              <a:avLst/>
            </a:prstGeom>
            <a:noFill/>
            <a:ln w="9525">
              <a:noFill/>
              <a:round/>
              <a:headEnd/>
              <a:tailEnd/>
            </a:ln>
            <a:effectLst/>
          </p:spPr>
        </p:pic>
        <p:sp>
          <p:nvSpPr>
            <p:cNvPr id="57349" name="Rectangle 5"/>
            <p:cNvSpPr>
              <a:spLocks noChangeArrowheads="1"/>
            </p:cNvSpPr>
            <p:nvPr/>
          </p:nvSpPr>
          <p:spPr bwMode="auto">
            <a:xfrm>
              <a:off x="1613" y="1805"/>
              <a:ext cx="864" cy="193"/>
            </a:xfrm>
            <a:prstGeom prst="rect">
              <a:avLst/>
            </a:prstGeom>
            <a:noFill/>
            <a:ln w="9525">
              <a:noFill/>
              <a:round/>
              <a:headEnd/>
              <a:tailEnd/>
            </a:ln>
            <a:effectLst/>
          </p:spPr>
          <p:txBody>
            <a:bodyPr lIns="90000" tIns="46800" rIns="90000" bIns="46800">
              <a:spAutoFit/>
            </a:bodyPr>
            <a:lstStyle/>
            <a:p>
              <a:pPr eaLnBrk="1" hangingPunct="1">
                <a:buClr>
                  <a:srgbClr val="FF0000"/>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400" b="1">
                  <a:solidFill>
                    <a:srgbClr val="FF0000"/>
                  </a:solidFill>
                </a:rPr>
                <a:t>He-cyclotron</a:t>
              </a:r>
            </a:p>
          </p:txBody>
        </p:sp>
        <p:sp>
          <p:nvSpPr>
            <p:cNvPr id="57350" name="Rectangle 6"/>
            <p:cNvSpPr>
              <a:spLocks noChangeArrowheads="1"/>
            </p:cNvSpPr>
            <p:nvPr/>
          </p:nvSpPr>
          <p:spPr bwMode="auto">
            <a:xfrm>
              <a:off x="2750" y="2780"/>
              <a:ext cx="1090" cy="328"/>
            </a:xfrm>
            <a:prstGeom prst="rect">
              <a:avLst/>
            </a:prstGeom>
            <a:noFill/>
            <a:ln w="9525">
              <a:noFill/>
              <a:round/>
              <a:headEnd/>
              <a:tailEnd/>
            </a:ln>
            <a:effectLst/>
          </p:spPr>
          <p:txBody>
            <a:bodyPr lIns="90000" tIns="46800" rIns="90000" bIns="46800">
              <a:spAutoFit/>
            </a:bodyPr>
            <a:lstStyle/>
            <a:p>
              <a:pPr eaLnBrk="1" hangingPunct="1">
                <a:buClr>
                  <a:srgbClr val="3333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2800" i="1">
                  <a:solidFill>
                    <a:srgbClr val="3333FF"/>
                  </a:solidFill>
                </a:rPr>
                <a:t>e</a:t>
              </a:r>
              <a:r>
                <a:rPr lang="en-GB" sz="2800">
                  <a:solidFill>
                    <a:srgbClr val="3333FF"/>
                  </a:solidFill>
                </a:rPr>
                <a:t>-Landau</a:t>
              </a:r>
            </a:p>
          </p:txBody>
        </p:sp>
        <p:sp>
          <p:nvSpPr>
            <p:cNvPr id="57351" name="Rectangle 7"/>
            <p:cNvSpPr>
              <a:spLocks noChangeArrowheads="1"/>
            </p:cNvSpPr>
            <p:nvPr/>
          </p:nvSpPr>
          <p:spPr bwMode="auto">
            <a:xfrm>
              <a:off x="1872" y="2688"/>
              <a:ext cx="805" cy="232"/>
            </a:xfrm>
            <a:prstGeom prst="rect">
              <a:avLst/>
            </a:prstGeom>
            <a:noFill/>
            <a:ln w="9525">
              <a:noFill/>
              <a:round/>
              <a:headEnd/>
              <a:tailEnd/>
            </a:ln>
            <a:effectLst/>
          </p:spPr>
          <p:txBody>
            <a:bodyPr lIns="90000" tIns="46800" rIns="90000" bIns="46800">
              <a:spAutoFit/>
            </a:bodyPr>
            <a:lstStyle/>
            <a:p>
              <a:pPr eaLnBrk="1" hangingPunct="1">
                <a:buClr>
                  <a:srgbClr val="3333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i="1">
                  <a:solidFill>
                    <a:srgbClr val="3333FF"/>
                  </a:solidFill>
                </a:rPr>
                <a:t>p</a:t>
              </a:r>
              <a:r>
                <a:rPr lang="en-GB">
                  <a:solidFill>
                    <a:srgbClr val="3333FF"/>
                  </a:solidFill>
                </a:rPr>
                <a:t>-Landau</a:t>
              </a:r>
            </a:p>
          </p:txBody>
        </p:sp>
      </p:grpSp>
      <p:sp>
        <p:nvSpPr>
          <p:cNvPr id="8" name="Rectangle 1"/>
          <p:cNvSpPr txBox="1">
            <a:spLocks noChangeArrowheads="1"/>
          </p:cNvSpPr>
          <p:nvPr/>
        </p:nvSpPr>
        <p:spPr bwMode="auto">
          <a:xfrm>
            <a:off x="304800" y="311150"/>
            <a:ext cx="8610600" cy="1212850"/>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algn="ct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4400" kern="0" dirty="0" smtClean="0">
                <a:solidFill>
                  <a:srgbClr val="000000"/>
                </a:solidFill>
                <a:latin typeface="+mj-lt"/>
                <a:ea typeface="+mj-ea"/>
                <a:cs typeface="+mj-cs"/>
              </a:rPr>
              <a:t>V</a:t>
            </a:r>
            <a:r>
              <a:rPr kumimoji="0" lang="en-GB" sz="4400" b="0" i="0" u="none" strike="noStrike" kern="0" cap="none" spc="0" normalizeH="0" baseline="0" noProof="0" dirty="0" smtClean="0">
                <a:ln>
                  <a:noFill/>
                </a:ln>
                <a:solidFill>
                  <a:srgbClr val="000000"/>
                </a:solidFill>
                <a:effectLst/>
                <a:uLnTx/>
                <a:uFillTx/>
                <a:latin typeface="+mj-lt"/>
                <a:ea typeface="+mj-ea"/>
                <a:cs typeface="+mj-cs"/>
              </a:rPr>
              <a:t>: Wave Damping</a:t>
            </a:r>
          </a:p>
          <a:p>
            <a:pPr algn="ctr"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4400" i="1" dirty="0" smtClean="0">
                <a:solidFill>
                  <a:schemeClr val="accent2"/>
                </a:solidFill>
                <a:latin typeface="Calibri" pitchFamily="32" charset="0"/>
                <a:ea typeface="宋体" pitchFamily="2" charset="-122"/>
              </a:rPr>
              <a:t>(WHAMP Code)</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2" name="Group 2"/>
          <p:cNvGrpSpPr>
            <a:grpSpLocks/>
          </p:cNvGrpSpPr>
          <p:nvPr/>
        </p:nvGrpSpPr>
        <p:grpSpPr bwMode="auto">
          <a:xfrm>
            <a:off x="0" y="1449388"/>
            <a:ext cx="4116388" cy="3957637"/>
            <a:chOff x="0" y="913"/>
            <a:chExt cx="2593" cy="2493"/>
          </a:xfrm>
        </p:grpSpPr>
        <p:pic>
          <p:nvPicPr>
            <p:cNvPr id="51203" name="Picture 3"/>
            <p:cNvPicPr>
              <a:picLocks noChangeAspect="1" noChangeArrowheads="1"/>
            </p:cNvPicPr>
            <p:nvPr/>
          </p:nvPicPr>
          <p:blipFill>
            <a:blip r:embed="rId4"/>
            <a:srcRect/>
            <a:stretch>
              <a:fillRect/>
            </a:stretch>
          </p:blipFill>
          <p:spPr bwMode="auto">
            <a:xfrm>
              <a:off x="0" y="913"/>
              <a:ext cx="2594" cy="2494"/>
            </a:xfrm>
            <a:prstGeom prst="rect">
              <a:avLst/>
            </a:prstGeom>
            <a:noFill/>
            <a:ln w="9525">
              <a:noFill/>
              <a:round/>
              <a:headEnd/>
              <a:tailEnd/>
            </a:ln>
            <a:effectLst/>
          </p:spPr>
        </p:pic>
        <p:graphicFrame>
          <p:nvGraphicFramePr>
            <p:cNvPr id="51204" name="Object 4"/>
            <p:cNvGraphicFramePr>
              <a:graphicFrameLocks noChangeAspect="1"/>
            </p:cNvGraphicFramePr>
            <p:nvPr/>
          </p:nvGraphicFramePr>
          <p:xfrm>
            <a:off x="1728" y="2880"/>
            <a:ext cx="822" cy="208"/>
          </p:xfrm>
          <a:graphic>
            <a:graphicData uri="http://schemas.openxmlformats.org/presentationml/2006/ole">
              <p:oleObj spid="_x0000_s51204" r:id="rId5" imgW="1271160" imgH="234720" progId="Equation.3">
                <p:embed/>
              </p:oleObj>
            </a:graphicData>
          </a:graphic>
        </p:graphicFrame>
      </p:grpSp>
      <p:pic>
        <p:nvPicPr>
          <p:cNvPr id="51207" name="Picture 7"/>
          <p:cNvPicPr>
            <a:picLocks noChangeAspect="1" noChangeArrowheads="1"/>
          </p:cNvPicPr>
          <p:nvPr/>
        </p:nvPicPr>
        <p:blipFill>
          <a:blip r:embed="rId6"/>
          <a:srcRect/>
          <a:stretch>
            <a:fillRect/>
          </a:stretch>
        </p:blipFill>
        <p:spPr bwMode="auto">
          <a:xfrm>
            <a:off x="4648200" y="1644650"/>
            <a:ext cx="4146550" cy="3917950"/>
          </a:xfrm>
          <a:prstGeom prst="rect">
            <a:avLst/>
          </a:prstGeom>
          <a:noFill/>
          <a:ln w="9525">
            <a:noFill/>
            <a:round/>
            <a:headEnd/>
            <a:tailEnd/>
          </a:ln>
          <a:effectLst/>
        </p:spPr>
      </p:pic>
      <p:grpSp>
        <p:nvGrpSpPr>
          <p:cNvPr id="51208" name="Group 8"/>
          <p:cNvGrpSpPr>
            <a:grpSpLocks/>
          </p:cNvGrpSpPr>
          <p:nvPr/>
        </p:nvGrpSpPr>
        <p:grpSpPr bwMode="auto">
          <a:xfrm>
            <a:off x="0" y="1449388"/>
            <a:ext cx="4116388" cy="3957637"/>
            <a:chOff x="0" y="913"/>
            <a:chExt cx="2593" cy="2493"/>
          </a:xfrm>
        </p:grpSpPr>
        <p:pic>
          <p:nvPicPr>
            <p:cNvPr id="51209" name="Picture 9"/>
            <p:cNvPicPr>
              <a:picLocks noChangeAspect="1" noChangeArrowheads="1"/>
            </p:cNvPicPr>
            <p:nvPr/>
          </p:nvPicPr>
          <p:blipFill>
            <a:blip r:embed="rId7"/>
            <a:srcRect/>
            <a:stretch>
              <a:fillRect/>
            </a:stretch>
          </p:blipFill>
          <p:spPr bwMode="auto">
            <a:xfrm>
              <a:off x="0" y="913"/>
              <a:ext cx="2594" cy="2494"/>
            </a:xfrm>
            <a:prstGeom prst="rect">
              <a:avLst/>
            </a:prstGeom>
            <a:noFill/>
            <a:ln w="9525">
              <a:noFill/>
              <a:round/>
              <a:headEnd/>
              <a:tailEnd/>
            </a:ln>
            <a:effectLst/>
          </p:spPr>
        </p:pic>
        <p:graphicFrame>
          <p:nvGraphicFramePr>
            <p:cNvPr id="51210" name="Object 10"/>
            <p:cNvGraphicFramePr>
              <a:graphicFrameLocks noChangeAspect="1"/>
            </p:cNvGraphicFramePr>
            <p:nvPr/>
          </p:nvGraphicFramePr>
          <p:xfrm>
            <a:off x="1728" y="2880"/>
            <a:ext cx="822" cy="208"/>
          </p:xfrm>
          <a:graphic>
            <a:graphicData uri="http://schemas.openxmlformats.org/presentationml/2006/ole">
              <p:oleObj spid="_x0000_s51210" r:id="rId8" imgW="1271160" imgH="234720" progId="Equation.3">
                <p:embed/>
              </p:oleObj>
            </a:graphicData>
          </a:graphic>
        </p:graphicFrame>
      </p:grpSp>
      <p:grpSp>
        <p:nvGrpSpPr>
          <p:cNvPr id="51211" name="Group 11"/>
          <p:cNvGrpSpPr>
            <a:grpSpLocks/>
          </p:cNvGrpSpPr>
          <p:nvPr/>
        </p:nvGrpSpPr>
        <p:grpSpPr bwMode="auto">
          <a:xfrm>
            <a:off x="0" y="1449388"/>
            <a:ext cx="4116388" cy="3957637"/>
            <a:chOff x="0" y="913"/>
            <a:chExt cx="2593" cy="2493"/>
          </a:xfrm>
        </p:grpSpPr>
        <p:pic>
          <p:nvPicPr>
            <p:cNvPr id="51212" name="Picture 12"/>
            <p:cNvPicPr>
              <a:picLocks noChangeAspect="1" noChangeArrowheads="1"/>
            </p:cNvPicPr>
            <p:nvPr/>
          </p:nvPicPr>
          <p:blipFill>
            <a:blip r:embed="rId9"/>
            <a:srcRect/>
            <a:stretch>
              <a:fillRect/>
            </a:stretch>
          </p:blipFill>
          <p:spPr bwMode="auto">
            <a:xfrm>
              <a:off x="0" y="913"/>
              <a:ext cx="2594" cy="2494"/>
            </a:xfrm>
            <a:prstGeom prst="rect">
              <a:avLst/>
            </a:prstGeom>
            <a:noFill/>
            <a:ln w="9525">
              <a:noFill/>
              <a:round/>
              <a:headEnd/>
              <a:tailEnd/>
            </a:ln>
            <a:effectLst/>
          </p:spPr>
        </p:pic>
        <p:graphicFrame>
          <p:nvGraphicFramePr>
            <p:cNvPr id="51213" name="Object 13"/>
            <p:cNvGraphicFramePr>
              <a:graphicFrameLocks noChangeAspect="1"/>
            </p:cNvGraphicFramePr>
            <p:nvPr/>
          </p:nvGraphicFramePr>
          <p:xfrm>
            <a:off x="1728" y="2880"/>
            <a:ext cx="822" cy="208"/>
          </p:xfrm>
          <a:graphic>
            <a:graphicData uri="http://schemas.openxmlformats.org/presentationml/2006/ole">
              <p:oleObj spid="_x0000_s51213" r:id="rId10" imgW="1268280" imgH="234720" progId="Equation.3">
                <p:embed/>
              </p:oleObj>
            </a:graphicData>
          </a:graphic>
        </p:graphicFrame>
      </p:grpSp>
      <p:grpSp>
        <p:nvGrpSpPr>
          <p:cNvPr id="51214" name="Group 14"/>
          <p:cNvGrpSpPr>
            <a:grpSpLocks/>
          </p:cNvGrpSpPr>
          <p:nvPr/>
        </p:nvGrpSpPr>
        <p:grpSpPr bwMode="auto">
          <a:xfrm>
            <a:off x="0" y="1449388"/>
            <a:ext cx="4116388" cy="3957637"/>
            <a:chOff x="0" y="913"/>
            <a:chExt cx="2593" cy="2493"/>
          </a:xfrm>
        </p:grpSpPr>
        <p:pic>
          <p:nvPicPr>
            <p:cNvPr id="51215" name="Picture 15"/>
            <p:cNvPicPr>
              <a:picLocks noChangeAspect="1" noChangeArrowheads="1"/>
            </p:cNvPicPr>
            <p:nvPr/>
          </p:nvPicPr>
          <p:blipFill>
            <a:blip r:embed="rId11"/>
            <a:srcRect/>
            <a:stretch>
              <a:fillRect/>
            </a:stretch>
          </p:blipFill>
          <p:spPr bwMode="auto">
            <a:xfrm>
              <a:off x="0" y="913"/>
              <a:ext cx="2594" cy="2494"/>
            </a:xfrm>
            <a:prstGeom prst="rect">
              <a:avLst/>
            </a:prstGeom>
            <a:noFill/>
            <a:ln w="9525">
              <a:noFill/>
              <a:round/>
              <a:headEnd/>
              <a:tailEnd/>
            </a:ln>
            <a:effectLst/>
          </p:spPr>
        </p:pic>
        <p:graphicFrame>
          <p:nvGraphicFramePr>
            <p:cNvPr id="51216" name="Object 16"/>
            <p:cNvGraphicFramePr>
              <a:graphicFrameLocks noChangeAspect="1"/>
            </p:cNvGraphicFramePr>
            <p:nvPr/>
          </p:nvGraphicFramePr>
          <p:xfrm>
            <a:off x="1728" y="2880"/>
            <a:ext cx="822" cy="208"/>
          </p:xfrm>
          <a:graphic>
            <a:graphicData uri="http://schemas.openxmlformats.org/presentationml/2006/ole">
              <p:oleObj spid="_x0000_s51216" r:id="rId12" imgW="1268280" imgH="234720" progId="Equation.3">
                <p:embed/>
              </p:oleObj>
            </a:graphicData>
          </a:graphic>
        </p:graphicFrame>
      </p:grpSp>
      <p:pic>
        <p:nvPicPr>
          <p:cNvPr id="51217" name="Picture 17"/>
          <p:cNvPicPr>
            <a:picLocks noChangeAspect="1" noChangeArrowheads="1"/>
          </p:cNvPicPr>
          <p:nvPr/>
        </p:nvPicPr>
        <p:blipFill>
          <a:blip r:embed="rId13"/>
          <a:srcRect/>
          <a:stretch>
            <a:fillRect/>
          </a:stretch>
        </p:blipFill>
        <p:spPr bwMode="auto">
          <a:xfrm>
            <a:off x="0" y="1447800"/>
            <a:ext cx="4117975" cy="3959225"/>
          </a:xfrm>
          <a:prstGeom prst="rect">
            <a:avLst/>
          </a:prstGeom>
          <a:noFill/>
          <a:ln w="9525">
            <a:noFill/>
            <a:round/>
            <a:headEnd/>
            <a:tailEnd/>
          </a:ln>
          <a:effectLst/>
        </p:spPr>
      </p:pic>
      <p:graphicFrame>
        <p:nvGraphicFramePr>
          <p:cNvPr id="51218" name="Object 18"/>
          <p:cNvGraphicFramePr>
            <a:graphicFrameLocks noChangeAspect="1"/>
          </p:cNvGraphicFramePr>
          <p:nvPr/>
        </p:nvGraphicFramePr>
        <p:xfrm>
          <a:off x="6781800" y="3457575"/>
          <a:ext cx="1546225" cy="581025"/>
        </p:xfrm>
        <a:graphic>
          <a:graphicData uri="http://schemas.openxmlformats.org/presentationml/2006/ole">
            <p:oleObj spid="_x0000_s51218" name="Equation" r:id="rId14" imgW="634680" imgH="203040" progId="Equation.3">
              <p:embed/>
            </p:oleObj>
          </a:graphicData>
        </a:graphic>
      </p:graphicFrame>
      <p:sp>
        <p:nvSpPr>
          <p:cNvPr id="19" name="Rectangle 1"/>
          <p:cNvSpPr txBox="1">
            <a:spLocks noChangeArrowheads="1"/>
          </p:cNvSpPr>
          <p:nvPr/>
        </p:nvSpPr>
        <p:spPr bwMode="auto">
          <a:xfrm>
            <a:off x="304800" y="311150"/>
            <a:ext cx="8610600" cy="1212850"/>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marL="0" marR="0" lvl="0" indent="0" algn="ctr"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400" kern="0" dirty="0" smtClean="0">
                <a:solidFill>
                  <a:srgbClr val="000000"/>
                </a:solidFill>
                <a:latin typeface="+mj-lt"/>
                <a:ea typeface="+mj-ea"/>
                <a:cs typeface="+mj-cs"/>
              </a:rPr>
              <a:t>V</a:t>
            </a:r>
            <a:r>
              <a:rPr kumimoji="0" lang="en-GB" sz="4400" b="0" i="0" u="none" strike="noStrike" kern="0" cap="none" spc="0" normalizeH="0" baseline="0" noProof="0" dirty="0" smtClean="0">
                <a:ln>
                  <a:noFill/>
                </a:ln>
                <a:solidFill>
                  <a:srgbClr val="000000"/>
                </a:solidFill>
                <a:effectLst/>
                <a:uLnTx/>
                <a:uFillTx/>
                <a:latin typeface="+mj-lt"/>
                <a:ea typeface="+mj-ea"/>
                <a:cs typeface="+mj-cs"/>
              </a:rPr>
              <a:t>: Alfven</a:t>
            </a:r>
            <a:r>
              <a:rPr kumimoji="0" lang="en-GB" sz="4400" b="0" i="0" u="none" strike="noStrike" kern="0" cap="none" spc="0" normalizeH="0" noProof="0" dirty="0" smtClean="0">
                <a:ln>
                  <a:noFill/>
                </a:ln>
                <a:solidFill>
                  <a:srgbClr val="000000"/>
                </a:solidFill>
                <a:effectLst/>
                <a:uLnTx/>
                <a:uFillTx/>
                <a:latin typeface="+mj-lt"/>
                <a:ea typeface="+mj-ea"/>
                <a:cs typeface="+mj-cs"/>
              </a:rPr>
              <a:t> Wave</a:t>
            </a:r>
            <a:r>
              <a:rPr kumimoji="0" lang="en-GB" sz="4400" b="0" i="0" u="none" strike="noStrike" kern="0" cap="none" spc="0" normalizeH="0" baseline="0" noProof="0" dirty="0" smtClean="0">
                <a:ln>
                  <a:noFill/>
                </a:ln>
                <a:solidFill>
                  <a:srgbClr val="000000"/>
                </a:solidFill>
                <a:effectLst/>
                <a:uLnTx/>
                <a:uFillTx/>
                <a:latin typeface="+mj-lt"/>
                <a:ea typeface="+mj-ea"/>
                <a:cs typeface="+mj-cs"/>
              </a:rPr>
              <a:t> Cascade</a:t>
            </a:r>
            <a:endParaRPr kumimoji="0" lang="en-GB" sz="4400" b="0" i="0" u="none" strike="noStrike" kern="0" cap="none" spc="0" normalizeH="0" baseline="0" noProof="0" dirty="0">
              <a:ln>
                <a:noFill/>
              </a:ln>
              <a:solidFill>
                <a:srgbClr val="000000"/>
              </a:solidFill>
              <a:effectLst/>
              <a:uLnTx/>
              <a:uFillTx/>
              <a:latin typeface="+mj-lt"/>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120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512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51214"/>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512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additive="repl">
                                        <p:cTn id="20" dur="1" fill="hold">
                                          <p:stCondLst>
                                            <p:cond delay="0"/>
                                          </p:stCondLst>
                                        </p:cTn>
                                        <p:tgtEl>
                                          <p:spTgt spid="51218"/>
                                        </p:tgtEl>
                                        <p:attrNameLst>
                                          <p:attrName>style.visibility</p:attrName>
                                        </p:attrNameLst>
                                      </p:cBhvr>
                                      <p:to>
                                        <p:strVal val="visible"/>
                                      </p:to>
                                    </p:set>
                                    <p:anim calcmode="lin" valueType="num">
                                      <p:cBhvr additive="repl">
                                        <p:cTn id="21" dur="500" fill="hold"/>
                                        <p:tgtEl>
                                          <p:spTgt spid="51218"/>
                                        </p:tgtEl>
                                        <p:attrNameLst>
                                          <p:attrName>ppt_x</p:attrName>
                                        </p:attrNameLst>
                                      </p:cBhvr>
                                      <p:tavLst>
                                        <p:tav tm="100000">
                                          <p:val>
                                            <p:strVal val="1+#ppt_w/2"/>
                                          </p:val>
                                        </p:tav>
                                        <p:tav tm="100000">
                                          <p:val>
                                            <p:strVal val="#ppt_x"/>
                                          </p:val>
                                        </p:tav>
                                      </p:tavLst>
                                    </p:anim>
                                    <p:anim calcmode="lin" valueType="num">
                                      <p:cBhvr additive="repl">
                                        <p:cTn id="22" dur="500" fill="hold"/>
                                        <p:tgtEl>
                                          <p:spTgt spid="51218"/>
                                        </p:tgtEl>
                                        <p:attrNameLst>
                                          <p:attrName>ppt_y</p:attrName>
                                        </p:attrNameLst>
                                      </p:cBhvr>
                                      <p:tavLst>
                                        <p:tav tm="10000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p:cNvPicPr>
            <a:picLocks noChangeAspect="1" noChangeArrowheads="1"/>
          </p:cNvPicPr>
          <p:nvPr/>
        </p:nvPicPr>
        <p:blipFill>
          <a:blip r:embed="rId4"/>
          <a:srcRect/>
          <a:stretch>
            <a:fillRect/>
          </a:stretch>
        </p:blipFill>
        <p:spPr bwMode="auto">
          <a:xfrm>
            <a:off x="4646613" y="1981200"/>
            <a:ext cx="4514850" cy="4271963"/>
          </a:xfrm>
          <a:prstGeom prst="rect">
            <a:avLst/>
          </a:prstGeom>
          <a:noFill/>
          <a:ln w="9525">
            <a:noFill/>
            <a:round/>
            <a:headEnd/>
            <a:tailEnd/>
          </a:ln>
          <a:effectLst/>
        </p:spPr>
      </p:pic>
      <p:graphicFrame>
        <p:nvGraphicFramePr>
          <p:cNvPr id="55302" name="Object 6"/>
          <p:cNvGraphicFramePr>
            <a:graphicFrameLocks noChangeAspect="1"/>
          </p:cNvGraphicFramePr>
          <p:nvPr/>
        </p:nvGraphicFramePr>
        <p:xfrm>
          <a:off x="6934200" y="2420938"/>
          <a:ext cx="1606550" cy="665162"/>
        </p:xfrm>
        <a:graphic>
          <a:graphicData uri="http://schemas.openxmlformats.org/presentationml/2006/ole">
            <p:oleObj spid="_x0000_s55302" name="Equation" r:id="rId5" imgW="647640" imgH="241200" progId="Equation.3">
              <p:embed/>
            </p:oleObj>
          </a:graphicData>
        </a:graphic>
      </p:graphicFrame>
      <p:sp>
        <p:nvSpPr>
          <p:cNvPr id="55303" name="Text Box 7"/>
          <p:cNvSpPr txBox="1">
            <a:spLocks noChangeArrowheads="1"/>
          </p:cNvSpPr>
          <p:nvPr/>
        </p:nvSpPr>
        <p:spPr bwMode="auto">
          <a:xfrm>
            <a:off x="7162800" y="2422525"/>
            <a:ext cx="1657350" cy="647700"/>
          </a:xfrm>
          <a:prstGeom prst="rect">
            <a:avLst/>
          </a:prstGeom>
          <a:noFill/>
          <a:ln w="9525">
            <a:noFill/>
            <a:round/>
            <a:headEnd/>
            <a:tailEnd/>
          </a:ln>
          <a:effectLst/>
        </p:spPr>
        <p:txBody>
          <a:bodyPr wrap="none" anchor="ctr"/>
          <a:lstStyle/>
          <a:p>
            <a:endParaRPr lang="en-US"/>
          </a:p>
        </p:txBody>
      </p:sp>
      <p:pic>
        <p:nvPicPr>
          <p:cNvPr id="55305" name="Picture 9"/>
          <p:cNvPicPr>
            <a:picLocks noChangeAspect="1" noChangeArrowheads="1"/>
          </p:cNvPicPr>
          <p:nvPr/>
        </p:nvPicPr>
        <p:blipFill>
          <a:blip r:embed="rId6"/>
          <a:srcRect/>
          <a:stretch>
            <a:fillRect/>
          </a:stretch>
        </p:blipFill>
        <p:spPr bwMode="auto">
          <a:xfrm>
            <a:off x="0" y="2120900"/>
            <a:ext cx="4572000" cy="4356100"/>
          </a:xfrm>
          <a:prstGeom prst="rect">
            <a:avLst/>
          </a:prstGeom>
          <a:solidFill>
            <a:srgbClr val="FFFF66"/>
          </a:solidFill>
          <a:ln w="9525">
            <a:noFill/>
            <a:round/>
            <a:headEnd/>
            <a:tailEnd/>
          </a:ln>
          <a:effectLst/>
        </p:spPr>
      </p:pic>
      <p:graphicFrame>
        <p:nvGraphicFramePr>
          <p:cNvPr id="55319" name="Object 23"/>
          <p:cNvGraphicFramePr>
            <a:graphicFrameLocks noChangeAspect="1"/>
          </p:cNvGraphicFramePr>
          <p:nvPr/>
        </p:nvGraphicFramePr>
        <p:xfrm>
          <a:off x="6477000" y="3470275"/>
          <a:ext cx="1676400" cy="568325"/>
        </p:xfrm>
        <a:graphic>
          <a:graphicData uri="http://schemas.openxmlformats.org/presentationml/2006/ole">
            <p:oleObj spid="_x0000_s55319" name="Equation" r:id="rId7" imgW="749160" imgH="253800" progId="Equation.3">
              <p:embed/>
            </p:oleObj>
          </a:graphicData>
        </a:graphic>
      </p:graphicFrame>
      <p:sp>
        <p:nvSpPr>
          <p:cNvPr id="55321" name="Oval 25"/>
          <p:cNvSpPr>
            <a:spLocks noChangeArrowheads="1"/>
          </p:cNvSpPr>
          <p:nvPr/>
        </p:nvSpPr>
        <p:spPr bwMode="auto">
          <a:xfrm>
            <a:off x="609600" y="5181600"/>
            <a:ext cx="762000" cy="762000"/>
          </a:xfrm>
          <a:prstGeom prst="ellipse">
            <a:avLst/>
          </a:prstGeom>
          <a:solidFill>
            <a:srgbClr val="FFFF66"/>
          </a:solidFill>
          <a:ln w="9525">
            <a:solidFill>
              <a:schemeClr val="tx1"/>
            </a:solidFill>
            <a:round/>
            <a:headEnd/>
            <a:tailEnd/>
          </a:ln>
          <a:effectLst/>
        </p:spPr>
        <p:txBody>
          <a:bodyPr wrap="none" anchor="ctr"/>
          <a:lstStyle/>
          <a:p>
            <a:endParaRPr lang="en-US"/>
          </a:p>
        </p:txBody>
      </p:sp>
      <p:sp>
        <p:nvSpPr>
          <p:cNvPr id="55322" name="Text Box 26"/>
          <p:cNvSpPr txBox="1">
            <a:spLocks noChangeArrowheads="1"/>
          </p:cNvSpPr>
          <p:nvPr/>
        </p:nvSpPr>
        <p:spPr bwMode="auto">
          <a:xfrm>
            <a:off x="304800" y="5943600"/>
            <a:ext cx="2209800" cy="609600"/>
          </a:xfrm>
          <a:prstGeom prst="rect">
            <a:avLst/>
          </a:prstGeom>
          <a:solidFill>
            <a:srgbClr val="FFFF66"/>
          </a:solidFill>
          <a:ln w="9525">
            <a:noFill/>
            <a:round/>
            <a:headEnd/>
            <a:tailEnd/>
          </a:ln>
          <a:effectLst/>
        </p:spPr>
        <p:txBody>
          <a:bodyPr lIns="0" tIns="46800" rIns="0" bIns="0" anchor="b"/>
          <a:lstStyle/>
          <a:p>
            <a:pPr eaLnBrk="1" hangingPunct="1">
              <a:buClr>
                <a:srgbClr val="04617B"/>
              </a:buClr>
              <a:buFont typeface="Calibri" pitchFamily="32"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2800" b="1">
                <a:solidFill>
                  <a:srgbClr val="04617B"/>
                </a:solidFill>
                <a:latin typeface="Calibri" pitchFamily="32" charset="0"/>
              </a:rPr>
              <a:t>MHD regime</a:t>
            </a:r>
          </a:p>
        </p:txBody>
      </p:sp>
      <p:sp>
        <p:nvSpPr>
          <p:cNvPr id="10" name="Rectangle 1"/>
          <p:cNvSpPr txBox="1">
            <a:spLocks noChangeArrowheads="1"/>
          </p:cNvSpPr>
          <p:nvPr/>
        </p:nvSpPr>
        <p:spPr bwMode="auto">
          <a:xfrm>
            <a:off x="304800" y="311150"/>
            <a:ext cx="8610600" cy="1212850"/>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marL="0" marR="0" lvl="0" indent="0" algn="ctr"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400" kern="0" dirty="0" smtClean="0">
                <a:solidFill>
                  <a:srgbClr val="000000"/>
                </a:solidFill>
                <a:latin typeface="+mj-lt"/>
                <a:ea typeface="+mj-ea"/>
                <a:cs typeface="+mj-cs"/>
              </a:rPr>
              <a:t>V</a:t>
            </a:r>
            <a:r>
              <a:rPr kumimoji="0" lang="en-GB" sz="4400" b="0" i="0" u="none" strike="noStrike" kern="0" cap="none" spc="0" normalizeH="0" baseline="0" noProof="0" dirty="0" smtClean="0">
                <a:ln>
                  <a:noFill/>
                </a:ln>
                <a:solidFill>
                  <a:srgbClr val="000000"/>
                </a:solidFill>
                <a:effectLst/>
                <a:uLnTx/>
                <a:uFillTx/>
                <a:latin typeface="+mj-lt"/>
                <a:ea typeface="+mj-ea"/>
                <a:cs typeface="+mj-cs"/>
              </a:rPr>
              <a:t>: Turbulence Cascade Dispersive</a:t>
            </a:r>
            <a:r>
              <a:rPr kumimoji="0" lang="en-GB" sz="4400" b="0" i="0" u="none" strike="noStrike" kern="0" cap="none" spc="0" normalizeH="0" noProof="0" dirty="0" smtClean="0">
                <a:ln>
                  <a:noFill/>
                </a:ln>
                <a:solidFill>
                  <a:srgbClr val="000000"/>
                </a:solidFill>
                <a:effectLst/>
                <a:uLnTx/>
                <a:uFillTx/>
                <a:latin typeface="+mj-lt"/>
                <a:ea typeface="+mj-ea"/>
                <a:cs typeface="+mj-cs"/>
              </a:rPr>
              <a:t> Effects</a:t>
            </a:r>
            <a:endParaRPr kumimoji="0" lang="en-GB" sz="4400" b="0" i="0" u="none" strike="noStrike" kern="0" cap="none" spc="0" normalizeH="0" baseline="0" noProof="0" dirty="0" smtClean="0">
              <a:ln>
                <a:noFill/>
              </a:ln>
              <a:solidFill>
                <a:srgbClr val="000000"/>
              </a:solidFill>
              <a:effectLst/>
              <a:uLnTx/>
              <a:uFillTx/>
              <a:latin typeface="+mj-lt"/>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Grp="1" noChangeArrowheads="1"/>
          </p:cNvSpPr>
          <p:nvPr>
            <p:ph type="title"/>
          </p:nvPr>
        </p:nvSpPr>
        <p:spPr>
          <a:xfrm>
            <a:off x="1143000" y="228600"/>
            <a:ext cx="6934200" cy="1143000"/>
          </a:xfrm>
          <a:noFill/>
          <a:ln/>
        </p:spPr>
        <p:txBody>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effectLst>
                  <a:outerShdw blurRad="38100" dist="38100" dir="2700000" algn="tl">
                    <a:srgbClr val="FFFFFF"/>
                  </a:outerShdw>
                </a:effectLst>
              </a:rPr>
              <a:t>V: Damping </a:t>
            </a:r>
            <a:r>
              <a:rPr lang="en-GB" dirty="0">
                <a:effectLst>
                  <a:outerShdw blurRad="38100" dist="38100" dir="2700000" algn="tl">
                    <a:srgbClr val="FFFFFF"/>
                  </a:outerShdw>
                </a:effectLst>
              </a:rPr>
              <a:t>Effects</a:t>
            </a:r>
          </a:p>
        </p:txBody>
      </p:sp>
      <p:sp>
        <p:nvSpPr>
          <p:cNvPr id="17410" name="Text Box 2"/>
          <p:cNvSpPr txBox="1">
            <a:spLocks noChangeArrowheads="1"/>
          </p:cNvSpPr>
          <p:nvPr/>
        </p:nvSpPr>
        <p:spPr bwMode="auto">
          <a:xfrm>
            <a:off x="6892925" y="6369050"/>
            <a:ext cx="1671638" cy="336550"/>
          </a:xfrm>
          <a:prstGeom prst="rect">
            <a:avLst/>
          </a:prstGeom>
          <a:noFill/>
          <a:ln w="9525">
            <a:noFill/>
            <a:round/>
            <a:headEnd/>
            <a:tailEnd/>
          </a:ln>
          <a:effectLst/>
        </p:spPr>
        <p:txBody>
          <a:bodyPr wrap="none" lIns="90000" tIns="46800" rIns="90000" bIns="46800">
            <a:spAutoFit/>
          </a:bodyPr>
          <a:lstStyle/>
          <a:p>
            <a:pPr>
              <a:buClr>
                <a:srgbClr val="FFFF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600">
                <a:solidFill>
                  <a:srgbClr val="FFFFFF"/>
                </a:solidFill>
              </a:rPr>
              <a:t>Jiang et al. 2008</a:t>
            </a:r>
          </a:p>
        </p:txBody>
      </p:sp>
      <p:pic>
        <p:nvPicPr>
          <p:cNvPr id="17412" name="Picture 4"/>
          <p:cNvPicPr>
            <a:picLocks noChangeAspect="1" noChangeArrowheads="1"/>
          </p:cNvPicPr>
          <p:nvPr/>
        </p:nvPicPr>
        <p:blipFill>
          <a:blip r:embed="rId3"/>
          <a:srcRect/>
          <a:stretch>
            <a:fillRect/>
          </a:stretch>
        </p:blipFill>
        <p:spPr bwMode="auto">
          <a:xfrm>
            <a:off x="381000" y="2057400"/>
            <a:ext cx="8377238" cy="4162425"/>
          </a:xfrm>
          <a:prstGeom prst="rect">
            <a:avLst/>
          </a:prstGeom>
          <a:noFill/>
          <a:ln w="9525">
            <a:noFill/>
            <a:round/>
            <a:headEnd/>
            <a:tailEnd/>
          </a:ln>
          <a:effectLst/>
        </p:spPr>
      </p:pic>
      <p:sp>
        <p:nvSpPr>
          <p:cNvPr id="17414" name="Oval 6"/>
          <p:cNvSpPr>
            <a:spLocks noChangeArrowheads="1"/>
          </p:cNvSpPr>
          <p:nvPr/>
        </p:nvSpPr>
        <p:spPr bwMode="auto">
          <a:xfrm>
            <a:off x="3886200" y="31242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17415" name="Oval 7"/>
          <p:cNvSpPr>
            <a:spLocks noChangeArrowheads="1"/>
          </p:cNvSpPr>
          <p:nvPr/>
        </p:nvSpPr>
        <p:spPr bwMode="auto">
          <a:xfrm>
            <a:off x="2286000" y="4495800"/>
            <a:ext cx="76200" cy="76200"/>
          </a:xfrm>
          <a:prstGeom prst="ellipse">
            <a:avLst/>
          </a:prstGeom>
          <a:solidFill>
            <a:srgbClr val="00B8FF"/>
          </a:solidFill>
          <a:ln w="9525">
            <a:solidFill>
              <a:schemeClr val="tx1"/>
            </a:solidFill>
            <a:round/>
            <a:headEnd/>
            <a:tailEnd/>
          </a:ln>
          <a:effectLst/>
        </p:spPr>
        <p:txBody>
          <a:bodyPr wrap="none" anchor="ctr"/>
          <a:lstStyle/>
          <a:p>
            <a:endParaRPr lang="en-US"/>
          </a:p>
        </p:txBody>
      </p:sp>
      <p:sp>
        <p:nvSpPr>
          <p:cNvPr id="17416" name="Oval 8"/>
          <p:cNvSpPr>
            <a:spLocks noChangeArrowheads="1"/>
          </p:cNvSpPr>
          <p:nvPr/>
        </p:nvSpPr>
        <p:spPr bwMode="auto">
          <a:xfrm>
            <a:off x="2743200" y="4267200"/>
            <a:ext cx="76200" cy="76200"/>
          </a:xfrm>
          <a:prstGeom prst="ellipse">
            <a:avLst/>
          </a:prstGeom>
          <a:solidFill>
            <a:srgbClr val="FF0000"/>
          </a:solidFill>
          <a:ln w="9525">
            <a:solidFill>
              <a:schemeClr val="tx1"/>
            </a:solidFill>
            <a:round/>
            <a:headEnd/>
            <a:tailEnd/>
          </a:ln>
          <a:effectLst/>
        </p:spPr>
        <p:txBody>
          <a:bodyPr wrap="none" anchor="ctr"/>
          <a:lstStyle/>
          <a:p>
            <a:endParaRPr lang="en-US"/>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3"/>
          <a:srcRect/>
          <a:stretch>
            <a:fillRect/>
          </a:stretch>
        </p:blipFill>
        <p:spPr bwMode="auto">
          <a:xfrm>
            <a:off x="1143000" y="1905000"/>
            <a:ext cx="6400800" cy="4800600"/>
          </a:xfrm>
          <a:prstGeom prst="rect">
            <a:avLst/>
          </a:prstGeom>
          <a:noFill/>
          <a:ln w="9525">
            <a:noFill/>
            <a:round/>
            <a:headEnd/>
            <a:tailEnd/>
          </a:ln>
          <a:effectLst/>
        </p:spPr>
      </p:pic>
      <p:pic>
        <p:nvPicPr>
          <p:cNvPr id="19460" name="Picture 4"/>
          <p:cNvPicPr>
            <a:picLocks noChangeAspect="1" noChangeArrowheads="1"/>
          </p:cNvPicPr>
          <p:nvPr/>
        </p:nvPicPr>
        <p:blipFill>
          <a:blip r:embed="rId4"/>
          <a:srcRect/>
          <a:stretch>
            <a:fillRect/>
          </a:stretch>
        </p:blipFill>
        <p:spPr bwMode="auto">
          <a:xfrm>
            <a:off x="2438400" y="1447800"/>
            <a:ext cx="4495800" cy="639763"/>
          </a:xfrm>
          <a:prstGeom prst="rect">
            <a:avLst/>
          </a:prstGeom>
          <a:noFill/>
          <a:ln w="9525">
            <a:noFill/>
            <a:round/>
            <a:headEnd/>
            <a:tailEnd/>
          </a:ln>
          <a:effectLst/>
        </p:spPr>
      </p:pic>
      <p:sp>
        <p:nvSpPr>
          <p:cNvPr id="6" name="Rectangle 1"/>
          <p:cNvSpPr txBox="1">
            <a:spLocks noChangeArrowheads="1"/>
          </p:cNvSpPr>
          <p:nvPr/>
        </p:nvSpPr>
        <p:spPr bwMode="auto">
          <a:xfrm>
            <a:off x="304800" y="311150"/>
            <a:ext cx="8610600" cy="1212850"/>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marL="0" marR="0" lvl="0" indent="0" algn="ctr"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400" kern="0" dirty="0" smtClean="0">
                <a:solidFill>
                  <a:srgbClr val="000000"/>
                </a:solidFill>
                <a:latin typeface="+mj-lt"/>
                <a:ea typeface="+mj-ea"/>
                <a:cs typeface="+mj-cs"/>
              </a:rPr>
              <a:t>V</a:t>
            </a:r>
            <a:r>
              <a:rPr kumimoji="0" lang="en-GB" sz="4400" b="0" i="0" u="none" strike="noStrike" kern="0" cap="none" spc="0" normalizeH="0" baseline="0" noProof="0" dirty="0" smtClean="0">
                <a:ln>
                  <a:noFill/>
                </a:ln>
                <a:solidFill>
                  <a:srgbClr val="000000"/>
                </a:solidFill>
                <a:effectLst/>
                <a:uLnTx/>
                <a:uFillTx/>
                <a:latin typeface="+mj-lt"/>
                <a:ea typeface="+mj-ea"/>
                <a:cs typeface="+mj-cs"/>
              </a:rPr>
              <a:t>: Turbulence Cascade and Damping</a:t>
            </a:r>
            <a:endParaRPr kumimoji="0" lang="en-GB" sz="4400" b="0" i="0" u="none" strike="noStrike" kern="0" cap="none" spc="0" normalizeH="0" baseline="0" noProof="0" dirty="0">
              <a:ln>
                <a:noFill/>
              </a:ln>
              <a:solidFill>
                <a:srgbClr val="000000"/>
              </a:solidFill>
              <a:effectLst/>
              <a:uLnTx/>
              <a:uFillTx/>
              <a:latin typeface="+mj-lt"/>
              <a:ea typeface="+mj-ea"/>
              <a:cs typeface="+mj-cs"/>
            </a:endParaRPr>
          </a:p>
        </p:txBody>
      </p:sp>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454025" y="5591175"/>
            <a:ext cx="8172450" cy="1008063"/>
          </a:xfrm>
          <a:prstGeom prst="rect">
            <a:avLst/>
          </a:prstGeom>
          <a:solidFill>
            <a:srgbClr val="FFFFFF"/>
          </a:solidFill>
          <a:ln w="9525">
            <a:noFill/>
            <a:round/>
            <a:headEnd/>
            <a:tailEnd/>
          </a:ln>
          <a:effectLst/>
        </p:spPr>
        <p:txBody>
          <a:bodyPr wrap="none" lIns="90000" tIns="46800" rIns="90000" bIns="46800">
            <a:spAutoFit/>
          </a:bodyPr>
          <a:lstStyle/>
          <a:p>
            <a:pPr>
              <a:buClr>
                <a:srgbClr val="FFFF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2000">
                <a:solidFill>
                  <a:srgbClr val="000000"/>
                </a:solidFill>
              </a:rPr>
              <a:t>Observation:                                                           (Leamon et al. 1998)</a:t>
            </a:r>
            <a:r>
              <a:rPr lang="ar-SA" sz="2000">
                <a:solidFill>
                  <a:srgbClr val="000000"/>
                </a:solidFill>
                <a:cs typeface="Arial" charset="0"/>
              </a:rPr>
              <a:t>‏</a:t>
            </a:r>
            <a:endParaRPr lang="en-GB" sz="2000">
              <a:solidFill>
                <a:srgbClr val="000000"/>
              </a:solidFill>
            </a:endParaRPr>
          </a:p>
          <a:p>
            <a:pPr>
              <a:buClr>
                <a:srgbClr val="FFFF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2000">
                <a:solidFill>
                  <a:srgbClr val="000000"/>
                </a:solidFill>
              </a:rPr>
              <a:t>Simulation:                                                                   (Jiang et al. 2008)</a:t>
            </a:r>
            <a:r>
              <a:rPr lang="ar-SA" sz="2000">
                <a:solidFill>
                  <a:srgbClr val="000000"/>
                </a:solidFill>
                <a:cs typeface="Arial" charset="0"/>
              </a:rPr>
              <a:t>‏</a:t>
            </a:r>
            <a:endParaRPr lang="en-GB" sz="2000">
              <a:solidFill>
                <a:srgbClr val="000000"/>
              </a:solidFill>
            </a:endParaRPr>
          </a:p>
          <a:p>
            <a:pPr>
              <a:buClr>
                <a:srgbClr val="FFFF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GB" sz="2000">
              <a:solidFill>
                <a:srgbClr val="000000"/>
              </a:solidFill>
            </a:endParaRPr>
          </a:p>
        </p:txBody>
      </p:sp>
      <p:pic>
        <p:nvPicPr>
          <p:cNvPr id="20483" name="Picture 3"/>
          <p:cNvPicPr>
            <a:picLocks noChangeAspect="1" noChangeArrowheads="1"/>
          </p:cNvPicPr>
          <p:nvPr/>
        </p:nvPicPr>
        <p:blipFill>
          <a:blip r:embed="rId3"/>
          <a:srcRect/>
          <a:stretch>
            <a:fillRect/>
          </a:stretch>
        </p:blipFill>
        <p:spPr bwMode="auto">
          <a:xfrm>
            <a:off x="1528763" y="1600200"/>
            <a:ext cx="6243637" cy="3886200"/>
          </a:xfrm>
          <a:prstGeom prst="rect">
            <a:avLst/>
          </a:prstGeom>
          <a:noFill/>
          <a:ln w="9525">
            <a:noFill/>
            <a:round/>
            <a:headEnd/>
            <a:tailEnd/>
          </a:ln>
          <a:effectLst/>
        </p:spPr>
      </p:pic>
      <p:pic>
        <p:nvPicPr>
          <p:cNvPr id="20484" name="Picture 4"/>
          <p:cNvPicPr>
            <a:picLocks noChangeAspect="1" noChangeArrowheads="1"/>
          </p:cNvPicPr>
          <p:nvPr/>
        </p:nvPicPr>
        <p:blipFill>
          <a:blip r:embed="rId4"/>
          <a:srcRect/>
          <a:stretch>
            <a:fillRect/>
          </a:stretch>
        </p:blipFill>
        <p:spPr bwMode="auto">
          <a:xfrm>
            <a:off x="3465513" y="5649913"/>
            <a:ext cx="2428875" cy="330200"/>
          </a:xfrm>
          <a:prstGeom prst="rect">
            <a:avLst/>
          </a:prstGeom>
          <a:noFill/>
          <a:ln w="9525">
            <a:noFill/>
            <a:round/>
            <a:headEnd/>
            <a:tailEnd/>
          </a:ln>
          <a:effectLst/>
        </p:spPr>
      </p:pic>
      <p:pic>
        <p:nvPicPr>
          <p:cNvPr id="20485" name="Picture 5"/>
          <p:cNvPicPr>
            <a:picLocks noChangeAspect="1" noChangeArrowheads="1"/>
          </p:cNvPicPr>
          <p:nvPr/>
        </p:nvPicPr>
        <p:blipFill>
          <a:blip r:embed="rId5"/>
          <a:srcRect/>
          <a:stretch>
            <a:fillRect/>
          </a:stretch>
        </p:blipFill>
        <p:spPr bwMode="auto">
          <a:xfrm>
            <a:off x="2019300" y="5697538"/>
            <a:ext cx="1411288" cy="241300"/>
          </a:xfrm>
          <a:prstGeom prst="rect">
            <a:avLst/>
          </a:prstGeom>
          <a:noFill/>
          <a:ln w="9525">
            <a:noFill/>
            <a:round/>
            <a:headEnd/>
            <a:tailEnd/>
          </a:ln>
          <a:effectLst/>
        </p:spPr>
      </p:pic>
      <p:pic>
        <p:nvPicPr>
          <p:cNvPr id="20486" name="Picture 6"/>
          <p:cNvPicPr>
            <a:picLocks noChangeAspect="1" noChangeArrowheads="1"/>
          </p:cNvPicPr>
          <p:nvPr/>
        </p:nvPicPr>
        <p:blipFill>
          <a:blip r:embed="rId6"/>
          <a:srcRect/>
          <a:stretch>
            <a:fillRect/>
          </a:stretch>
        </p:blipFill>
        <p:spPr bwMode="auto">
          <a:xfrm>
            <a:off x="3316288" y="5943600"/>
            <a:ext cx="2325687" cy="292100"/>
          </a:xfrm>
          <a:prstGeom prst="rect">
            <a:avLst/>
          </a:prstGeom>
          <a:noFill/>
          <a:ln w="9525">
            <a:noFill/>
            <a:round/>
            <a:headEnd/>
            <a:tailEnd/>
          </a:ln>
          <a:effectLst/>
        </p:spPr>
      </p:pic>
      <p:pic>
        <p:nvPicPr>
          <p:cNvPr id="20487" name="Picture 7"/>
          <p:cNvPicPr>
            <a:picLocks noChangeAspect="1" noChangeArrowheads="1"/>
          </p:cNvPicPr>
          <p:nvPr/>
        </p:nvPicPr>
        <p:blipFill>
          <a:blip r:embed="rId7"/>
          <a:srcRect/>
          <a:stretch>
            <a:fillRect/>
          </a:stretch>
        </p:blipFill>
        <p:spPr bwMode="auto">
          <a:xfrm>
            <a:off x="1865313" y="5980113"/>
            <a:ext cx="1208087" cy="266700"/>
          </a:xfrm>
          <a:prstGeom prst="rect">
            <a:avLst/>
          </a:prstGeom>
          <a:noFill/>
          <a:ln w="9525">
            <a:noFill/>
            <a:round/>
            <a:headEnd/>
            <a:tailEnd/>
          </a:ln>
          <a:effectLst/>
        </p:spPr>
      </p:pic>
      <p:sp>
        <p:nvSpPr>
          <p:cNvPr id="10" name="Rectangle 1"/>
          <p:cNvSpPr txBox="1">
            <a:spLocks noChangeArrowheads="1"/>
          </p:cNvSpPr>
          <p:nvPr/>
        </p:nvSpPr>
        <p:spPr bwMode="auto">
          <a:xfrm>
            <a:off x="304800" y="311150"/>
            <a:ext cx="8610600" cy="1212850"/>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p>
            <a:pPr marL="0" marR="0" lvl="0" indent="0" algn="ctr"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400" kern="0" dirty="0" smtClean="0">
                <a:solidFill>
                  <a:srgbClr val="000000"/>
                </a:solidFill>
                <a:latin typeface="+mj-lt"/>
                <a:ea typeface="+mj-ea"/>
                <a:cs typeface="+mj-cs"/>
              </a:rPr>
              <a:t>V</a:t>
            </a:r>
            <a:r>
              <a:rPr kumimoji="0" lang="en-GB" sz="4400" b="0" i="0" u="none" strike="noStrike" kern="0" cap="none" spc="0" normalizeH="0" baseline="0" noProof="0" dirty="0" smtClean="0">
                <a:ln>
                  <a:noFill/>
                </a:ln>
                <a:solidFill>
                  <a:srgbClr val="000000"/>
                </a:solidFill>
                <a:effectLst/>
                <a:uLnTx/>
                <a:uFillTx/>
                <a:latin typeface="+mj-lt"/>
                <a:ea typeface="+mj-ea"/>
                <a:cs typeface="+mj-cs"/>
              </a:rPr>
              <a:t>: Turbulence Cascade and Damping</a:t>
            </a:r>
            <a:endParaRPr kumimoji="0" lang="en-GB" sz="4400" b="0" i="0" u="none" strike="noStrike" kern="0" cap="none" spc="0" normalizeH="0" baseline="0" noProof="0" dirty="0">
              <a:ln>
                <a:noFill/>
              </a:ln>
              <a:solidFill>
                <a:srgbClr val="000000"/>
              </a:solidFill>
              <a:effectLst/>
              <a:uLnTx/>
              <a:uFillTx/>
              <a:latin typeface="+mj-lt"/>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304800" y="311150"/>
            <a:ext cx="8610600" cy="1212850"/>
          </a:xfrm>
          <a:noFill/>
          <a:ln/>
        </p:spPr>
        <p:txBody>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V: Dispersion </a:t>
            </a:r>
            <a:r>
              <a:rPr lang="en-GB" dirty="0"/>
              <a:t>Relation</a:t>
            </a:r>
          </a:p>
        </p:txBody>
      </p:sp>
      <p:pic>
        <p:nvPicPr>
          <p:cNvPr id="83969" name="Picture 1"/>
          <p:cNvPicPr>
            <a:picLocks noChangeAspect="1" noChangeArrowheads="1"/>
          </p:cNvPicPr>
          <p:nvPr/>
        </p:nvPicPr>
        <p:blipFill>
          <a:blip r:embed="rId3"/>
          <a:srcRect/>
          <a:stretch>
            <a:fillRect/>
          </a:stretch>
        </p:blipFill>
        <p:spPr bwMode="auto">
          <a:xfrm>
            <a:off x="1447800" y="1969585"/>
            <a:ext cx="6172200" cy="3593015"/>
          </a:xfrm>
          <a:prstGeom prst="rect">
            <a:avLst/>
          </a:prstGeom>
          <a:noFill/>
          <a:ln w="9525">
            <a:noFill/>
            <a:miter lim="800000"/>
            <a:headEnd/>
            <a:tailEnd/>
          </a:ln>
          <a:effec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 Electron-Whistler Resonance</a:t>
            </a:r>
            <a:endParaRPr lang="en-US" dirty="0"/>
          </a:p>
        </p:txBody>
      </p:sp>
      <p:pic>
        <p:nvPicPr>
          <p:cNvPr id="105474" name="Picture 2"/>
          <p:cNvPicPr>
            <a:picLocks noChangeAspect="1" noChangeArrowheads="1"/>
          </p:cNvPicPr>
          <p:nvPr/>
        </p:nvPicPr>
        <p:blipFill>
          <a:blip r:embed="rId2"/>
          <a:srcRect/>
          <a:stretch>
            <a:fillRect/>
          </a:stretch>
        </p:blipFill>
        <p:spPr bwMode="auto">
          <a:xfrm>
            <a:off x="838200" y="1676400"/>
            <a:ext cx="3619500" cy="3857625"/>
          </a:xfrm>
          <a:prstGeom prst="rect">
            <a:avLst/>
          </a:prstGeom>
          <a:noFill/>
          <a:ln w="9525">
            <a:noFill/>
            <a:miter lim="800000"/>
            <a:headEnd/>
            <a:tailEnd/>
          </a:ln>
          <a:effectLst/>
        </p:spPr>
      </p:pic>
      <p:pic>
        <p:nvPicPr>
          <p:cNvPr id="105475" name="Picture 3"/>
          <p:cNvPicPr>
            <a:picLocks noChangeAspect="1" noChangeArrowheads="1"/>
          </p:cNvPicPr>
          <p:nvPr/>
        </p:nvPicPr>
        <p:blipFill>
          <a:blip r:embed="rId3"/>
          <a:srcRect/>
          <a:stretch>
            <a:fillRect/>
          </a:stretch>
        </p:blipFill>
        <p:spPr bwMode="auto">
          <a:xfrm>
            <a:off x="5105400" y="1519316"/>
            <a:ext cx="3429000" cy="4290934"/>
          </a:xfrm>
          <a:prstGeom prst="rect">
            <a:avLst/>
          </a:prstGeom>
          <a:noFill/>
          <a:ln w="9525">
            <a:noFill/>
            <a:miter lim="800000"/>
            <a:headEnd/>
            <a:tailEnd/>
          </a:ln>
          <a:effectLst/>
        </p:spPr>
      </p:pic>
      <p:sp>
        <p:nvSpPr>
          <p:cNvPr id="5" name="5-Point Star 4"/>
          <p:cNvSpPr/>
          <p:nvPr/>
        </p:nvSpPr>
        <p:spPr bwMode="auto">
          <a:xfrm>
            <a:off x="4191000" y="4038600"/>
            <a:ext cx="914400" cy="9144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pPr>
            <a:endParaRPr kumimoji="0" lang="en-US" sz="1800" b="0" i="0" u="none" strike="noStrike" cap="none" normalizeH="0" baseline="0" smtClean="0">
              <a:ln>
                <a:noFill/>
              </a:ln>
              <a:solidFill>
                <a:schemeClr val="bg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304800" y="311150"/>
            <a:ext cx="8610600" cy="1212850"/>
          </a:xfrm>
          <a:noFill/>
          <a:ln/>
        </p:spPr>
        <p:txBody>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V: Dispersion </a:t>
            </a:r>
            <a:r>
              <a:rPr lang="en-GB" dirty="0"/>
              <a:t>Relation</a:t>
            </a:r>
          </a:p>
        </p:txBody>
      </p:sp>
      <p:grpSp>
        <p:nvGrpSpPr>
          <p:cNvPr id="2" name="Group 2"/>
          <p:cNvGrpSpPr>
            <a:grpSpLocks/>
          </p:cNvGrpSpPr>
          <p:nvPr/>
        </p:nvGrpSpPr>
        <p:grpSpPr bwMode="auto">
          <a:xfrm>
            <a:off x="2438400" y="2286000"/>
            <a:ext cx="4194546" cy="3149600"/>
            <a:chOff x="1925" y="1152"/>
            <a:chExt cx="3549" cy="2656"/>
          </a:xfrm>
        </p:grpSpPr>
        <p:pic>
          <p:nvPicPr>
            <p:cNvPr id="10243" name="Picture 3"/>
            <p:cNvPicPr>
              <a:picLocks noChangeAspect="1" noChangeArrowheads="1"/>
            </p:cNvPicPr>
            <p:nvPr/>
          </p:nvPicPr>
          <p:blipFill>
            <a:blip r:embed="rId3"/>
            <a:srcRect/>
            <a:stretch>
              <a:fillRect/>
            </a:stretch>
          </p:blipFill>
          <p:spPr bwMode="auto">
            <a:xfrm>
              <a:off x="1925" y="1152"/>
              <a:ext cx="3546" cy="2656"/>
            </a:xfrm>
            <a:prstGeom prst="rect">
              <a:avLst/>
            </a:prstGeom>
            <a:noFill/>
            <a:ln w="9525">
              <a:noFill/>
              <a:round/>
              <a:headEnd/>
              <a:tailEnd/>
            </a:ln>
            <a:effectLst/>
          </p:spPr>
        </p:pic>
        <p:sp>
          <p:nvSpPr>
            <p:cNvPr id="10244" name="Text Box 4"/>
            <p:cNvSpPr txBox="1">
              <a:spLocks noChangeArrowheads="1"/>
            </p:cNvSpPr>
            <p:nvPr/>
          </p:nvSpPr>
          <p:spPr bwMode="auto">
            <a:xfrm>
              <a:off x="4300" y="1239"/>
              <a:ext cx="1174" cy="313"/>
            </a:xfrm>
            <a:prstGeom prst="rect">
              <a:avLst/>
            </a:prstGeom>
            <a:noFill/>
            <a:ln w="9360">
              <a:solidFill>
                <a:srgbClr val="FF00FF"/>
              </a:solidFill>
              <a:miter lim="800000"/>
              <a:headEnd/>
              <a:tailEnd/>
            </a:ln>
            <a:effectLst/>
          </p:spPr>
          <p:txBody>
            <a:bodyPr wrap="none" lIns="90000" tIns="46800" rIns="90000" bIns="46800">
              <a:spAutoFit/>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a:solidFill>
                    <a:srgbClr val="000000"/>
                  </a:solidFill>
                </a:rPr>
                <a:t>Fast Modes</a:t>
              </a:r>
            </a:p>
          </p:txBody>
        </p:sp>
        <p:sp>
          <p:nvSpPr>
            <p:cNvPr id="10245" name="Text Box 5"/>
            <p:cNvSpPr txBox="1">
              <a:spLocks noChangeArrowheads="1"/>
            </p:cNvSpPr>
            <p:nvPr/>
          </p:nvSpPr>
          <p:spPr bwMode="auto">
            <a:xfrm>
              <a:off x="4120" y="2687"/>
              <a:ext cx="1336" cy="313"/>
            </a:xfrm>
            <a:prstGeom prst="rect">
              <a:avLst/>
            </a:prstGeom>
            <a:noFill/>
            <a:ln w="9360">
              <a:solidFill>
                <a:srgbClr val="FF00FF"/>
              </a:solidFill>
              <a:miter lim="800000"/>
              <a:headEnd/>
              <a:tailEnd/>
            </a:ln>
            <a:effectLst/>
          </p:spPr>
          <p:txBody>
            <a:bodyPr wrap="none" lIns="90000" tIns="46800" rIns="90000" bIns="46800">
              <a:spAutoFit/>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a:solidFill>
                    <a:srgbClr val="000000"/>
                  </a:solidFill>
                </a:rPr>
                <a:t>Alfven Modes</a:t>
              </a:r>
            </a:p>
          </p:txBody>
        </p:sp>
      </p:gr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V:3He </a:t>
            </a:r>
            <a:r>
              <a:rPr lang="en-US" dirty="0" err="1" smtClean="0"/>
              <a:t>vs</a:t>
            </a:r>
            <a:r>
              <a:rPr lang="en-US" dirty="0" smtClean="0"/>
              <a:t> 4He</a:t>
            </a:r>
            <a:endParaRPr lang="en-US" dirty="0"/>
          </a:p>
        </p:txBody>
      </p:sp>
      <p:pic>
        <p:nvPicPr>
          <p:cNvPr id="7" name="Picture 9" descr="spec"/>
          <p:cNvPicPr>
            <a:picLocks noChangeAspect="1" noChangeArrowheads="1"/>
          </p:cNvPicPr>
          <p:nvPr/>
        </p:nvPicPr>
        <p:blipFill>
          <a:blip r:embed="rId2"/>
          <a:srcRect/>
          <a:stretch>
            <a:fillRect/>
          </a:stretch>
        </p:blipFill>
        <p:spPr bwMode="auto">
          <a:xfrm>
            <a:off x="1828800" y="1576021"/>
            <a:ext cx="5181600" cy="4596179"/>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 3He vs. 4He</a:t>
            </a:r>
            <a:endParaRPr lang="en-US" dirty="0"/>
          </a:p>
        </p:txBody>
      </p:sp>
      <p:pic>
        <p:nvPicPr>
          <p:cNvPr id="104451" name="Picture 3"/>
          <p:cNvPicPr>
            <a:picLocks noChangeAspect="1" noChangeArrowheads="1"/>
          </p:cNvPicPr>
          <p:nvPr/>
        </p:nvPicPr>
        <p:blipFill>
          <a:blip r:embed="rId2"/>
          <a:srcRect/>
          <a:stretch>
            <a:fillRect/>
          </a:stretch>
        </p:blipFill>
        <p:spPr bwMode="auto">
          <a:xfrm>
            <a:off x="4343400" y="1600200"/>
            <a:ext cx="4452607" cy="4572000"/>
          </a:xfrm>
          <a:prstGeom prst="rect">
            <a:avLst/>
          </a:prstGeom>
          <a:noFill/>
          <a:ln w="9525">
            <a:noFill/>
            <a:miter lim="800000"/>
            <a:headEnd/>
            <a:tailEnd/>
          </a:ln>
          <a:effectLst/>
        </p:spPr>
      </p:pic>
      <p:pic>
        <p:nvPicPr>
          <p:cNvPr id="104450" name="Picture 2"/>
          <p:cNvPicPr>
            <a:picLocks noChangeAspect="1" noChangeArrowheads="1"/>
          </p:cNvPicPr>
          <p:nvPr/>
        </p:nvPicPr>
        <p:blipFill>
          <a:blip r:embed="rId3"/>
          <a:srcRect/>
          <a:stretch>
            <a:fillRect/>
          </a:stretch>
        </p:blipFill>
        <p:spPr bwMode="auto">
          <a:xfrm>
            <a:off x="152400" y="1600200"/>
            <a:ext cx="4257675" cy="4589629"/>
          </a:xfrm>
          <a:prstGeom prst="rect">
            <a:avLst/>
          </a:prstGeom>
          <a:noFill/>
          <a:ln w="9525">
            <a:noFill/>
            <a:miter lim="800000"/>
            <a:headEnd/>
            <a:tailEnd/>
          </a:ln>
          <a:effectLst/>
        </p:spPr>
      </p:pic>
      <p:sp>
        <p:nvSpPr>
          <p:cNvPr id="5" name="5-Point Star 4"/>
          <p:cNvSpPr/>
          <p:nvPr/>
        </p:nvSpPr>
        <p:spPr bwMode="auto">
          <a:xfrm>
            <a:off x="4191000" y="4038600"/>
            <a:ext cx="914400" cy="9144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pPr>
            <a:endParaRPr kumimoji="0" lang="en-US" sz="1800" b="0" i="0" u="none" strike="noStrike" cap="none" normalizeH="0" baseline="0" smtClean="0">
              <a:ln>
                <a:noFill/>
              </a:ln>
              <a:solidFill>
                <a:schemeClr val="bg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Grp="1" noChangeArrowheads="1"/>
          </p:cNvSpPr>
          <p:nvPr>
            <p:ph type="title"/>
          </p:nvPr>
        </p:nvSpPr>
        <p:spPr>
          <a:xfrm>
            <a:off x="0" y="433388"/>
            <a:ext cx="9144000" cy="2105025"/>
          </a:xfrm>
          <a:noFill/>
          <a:ln/>
        </p:spPr>
        <p:txBody>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V: A </a:t>
            </a:r>
            <a:r>
              <a:rPr lang="en-GB" dirty="0"/>
              <a:t>Complete </a:t>
            </a:r>
            <a:r>
              <a:rPr lang="en-GB" dirty="0" smtClean="0"/>
              <a:t>Treatment of</a:t>
            </a:r>
            <a:r>
              <a:rPr lang="en-GB" dirty="0"/>
              <a:t/>
            </a:r>
            <a:br>
              <a:rPr lang="en-GB" dirty="0"/>
            </a:br>
            <a:r>
              <a:rPr lang="en-GB" dirty="0"/>
              <a:t>Stochastic </a:t>
            </a:r>
            <a:r>
              <a:rPr lang="en-GB" dirty="0" smtClean="0"/>
              <a:t>Acceleration and Plasma Heating</a:t>
            </a:r>
            <a:endParaRPr lang="en-GB" dirty="0"/>
          </a:p>
        </p:txBody>
      </p:sp>
      <p:sp>
        <p:nvSpPr>
          <p:cNvPr id="22530" name="Text Box 2"/>
          <p:cNvSpPr txBox="1">
            <a:spLocks noChangeArrowheads="1"/>
          </p:cNvSpPr>
          <p:nvPr/>
        </p:nvSpPr>
        <p:spPr bwMode="auto">
          <a:xfrm>
            <a:off x="6892925" y="6369050"/>
            <a:ext cx="1671638" cy="336550"/>
          </a:xfrm>
          <a:prstGeom prst="rect">
            <a:avLst/>
          </a:prstGeom>
          <a:noFill/>
          <a:ln w="9525">
            <a:noFill/>
            <a:round/>
            <a:headEnd/>
            <a:tailEnd/>
          </a:ln>
          <a:effectLst/>
        </p:spPr>
        <p:txBody>
          <a:bodyPr wrap="none" lIns="90000" tIns="46800" rIns="90000" bIns="46800">
            <a:spAutoFit/>
          </a:bodyPr>
          <a:lstStyle/>
          <a:p>
            <a:pPr>
              <a:buClr>
                <a:srgbClr val="FFFF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600">
                <a:solidFill>
                  <a:srgbClr val="FFFFFF"/>
                </a:solidFill>
              </a:rPr>
              <a:t>Jiang et al. 2008</a:t>
            </a:r>
          </a:p>
        </p:txBody>
      </p:sp>
      <p:pic>
        <p:nvPicPr>
          <p:cNvPr id="22531" name="Picture 3"/>
          <p:cNvPicPr>
            <a:picLocks noChangeAspect="1" noChangeArrowheads="1"/>
          </p:cNvPicPr>
          <p:nvPr/>
        </p:nvPicPr>
        <p:blipFill>
          <a:blip r:embed="rId3"/>
          <a:srcRect/>
          <a:stretch>
            <a:fillRect/>
          </a:stretch>
        </p:blipFill>
        <p:spPr bwMode="auto">
          <a:xfrm>
            <a:off x="254000" y="2971800"/>
            <a:ext cx="8661400" cy="2057400"/>
          </a:xfrm>
          <a:prstGeom prst="rect">
            <a:avLst/>
          </a:prstGeom>
          <a:noFill/>
          <a:ln w="9525">
            <a:noFill/>
            <a:round/>
            <a:headEnd/>
            <a:tailEnd/>
          </a:ln>
          <a:effectLst/>
        </p:spPr>
      </p:pic>
      <p:sp>
        <p:nvSpPr>
          <p:cNvPr id="5" name="5-Point Star 4"/>
          <p:cNvSpPr/>
          <p:nvPr/>
        </p:nvSpPr>
        <p:spPr bwMode="auto">
          <a:xfrm>
            <a:off x="4191000" y="4038600"/>
            <a:ext cx="914400" cy="9144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pPr>
            <a:endParaRPr kumimoji="0" lang="en-US" sz="1800" b="0" i="0" u="none" strike="noStrike" cap="none" normalizeH="0" baseline="0" smtClean="0">
              <a:ln>
                <a:noFill/>
              </a:ln>
              <a:solidFill>
                <a:schemeClr val="bg1"/>
              </a:solidFill>
              <a:effectLst/>
              <a:latin typeface="Arial"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Grp="1" noChangeArrowheads="1"/>
          </p:cNvSpPr>
          <p:nvPr>
            <p:ph type="title"/>
          </p:nvPr>
        </p:nvSpPr>
        <p:spPr>
          <a:xfrm>
            <a:off x="0" y="433388"/>
            <a:ext cx="9144000" cy="2105025"/>
          </a:xfrm>
          <a:noFill/>
          <a:ln/>
        </p:spPr>
        <p:txBody>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V: A </a:t>
            </a:r>
            <a:r>
              <a:rPr lang="en-GB" dirty="0"/>
              <a:t>Complete Treatment</a:t>
            </a:r>
            <a:br>
              <a:rPr lang="en-GB" dirty="0"/>
            </a:br>
            <a:r>
              <a:rPr lang="en-GB" dirty="0" smtClean="0"/>
              <a:t>of Particle Acceleration in Magnetized Dissipative Plasmas</a:t>
            </a:r>
            <a:endParaRPr lang="en-GB" dirty="0"/>
          </a:p>
        </p:txBody>
      </p:sp>
      <p:sp>
        <p:nvSpPr>
          <p:cNvPr id="22530" name="Text Box 2"/>
          <p:cNvSpPr txBox="1">
            <a:spLocks noChangeArrowheads="1"/>
          </p:cNvSpPr>
          <p:nvPr/>
        </p:nvSpPr>
        <p:spPr bwMode="auto">
          <a:xfrm>
            <a:off x="6892925" y="6369050"/>
            <a:ext cx="1671638" cy="336550"/>
          </a:xfrm>
          <a:prstGeom prst="rect">
            <a:avLst/>
          </a:prstGeom>
          <a:noFill/>
          <a:ln w="9525">
            <a:noFill/>
            <a:round/>
            <a:headEnd/>
            <a:tailEnd/>
          </a:ln>
          <a:effectLst/>
        </p:spPr>
        <p:txBody>
          <a:bodyPr wrap="none" lIns="90000" tIns="46800" rIns="90000" bIns="46800">
            <a:spAutoFit/>
          </a:bodyPr>
          <a:lstStyle/>
          <a:p>
            <a:pPr>
              <a:buClr>
                <a:srgbClr val="FFFF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600">
                <a:solidFill>
                  <a:srgbClr val="FFFFFF"/>
                </a:solidFill>
              </a:rPr>
              <a:t>Jiang et al. 2008</a:t>
            </a:r>
          </a:p>
        </p:txBody>
      </p:sp>
      <p:sp>
        <p:nvSpPr>
          <p:cNvPr id="5" name="5-Point Star 4"/>
          <p:cNvSpPr/>
          <p:nvPr/>
        </p:nvSpPr>
        <p:spPr bwMode="auto">
          <a:xfrm>
            <a:off x="4191000" y="4038600"/>
            <a:ext cx="914400" cy="9144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pPr>
            <a:endParaRPr kumimoji="0" lang="en-US" sz="1800" b="0" i="0" u="none" strike="noStrike" cap="none" normalizeH="0" baseline="0" smtClean="0">
              <a:ln>
                <a:noFill/>
              </a:ln>
              <a:solidFill>
                <a:schemeClr val="bg1"/>
              </a:solidFill>
              <a:effectLst/>
              <a:latin typeface="Arial" charset="0"/>
            </a:endParaRPr>
          </a:p>
        </p:txBody>
      </p:sp>
      <p:sp>
        <p:nvSpPr>
          <p:cNvPr id="6" name="TextBox 5"/>
          <p:cNvSpPr txBox="1"/>
          <p:nvPr/>
        </p:nvSpPr>
        <p:spPr>
          <a:xfrm>
            <a:off x="1014048" y="3182541"/>
            <a:ext cx="7063152" cy="1846659"/>
          </a:xfrm>
          <a:prstGeom prst="rect">
            <a:avLst/>
          </a:prstGeom>
          <a:noFill/>
        </p:spPr>
        <p:txBody>
          <a:bodyPr wrap="none" rtlCol="0">
            <a:spAutoFit/>
          </a:bodyPr>
          <a:lstStyle/>
          <a:p>
            <a:pPr algn="ctr"/>
            <a:r>
              <a:rPr lang="en-US" sz="3200" dirty="0" smtClean="0"/>
              <a:t>Acceleration by Large Scale Structure</a:t>
            </a:r>
          </a:p>
          <a:p>
            <a:pPr algn="ctr"/>
            <a:r>
              <a:rPr lang="en-US" sz="3200" dirty="0" smtClean="0"/>
              <a:t>Shock Waves</a:t>
            </a:r>
          </a:p>
          <a:p>
            <a:pPr algn="ctr"/>
            <a:r>
              <a:rPr lang="en-US" sz="3200" dirty="0" smtClean="0"/>
              <a:t>Electric Fields</a:t>
            </a:r>
          </a:p>
          <a:p>
            <a:endParaRPr lang="en-US" dirty="0"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3"/>
          <p:cNvSpPr>
            <a:spLocks noGrp="1"/>
          </p:cNvSpPr>
          <p:nvPr>
            <p:ph type="sldNum" sz="quarter" idx="10"/>
          </p:nvPr>
        </p:nvSpPr>
        <p:spPr>
          <a:noFill/>
        </p:spPr>
        <p:txBody>
          <a:bodyPr/>
          <a:lstStyle/>
          <a:p>
            <a:r>
              <a:rPr lang="en-US" smtClean="0">
                <a:latin typeface="Arial" pitchFamily="34" charset="0"/>
              </a:rPr>
              <a:t>Slide </a:t>
            </a:r>
            <a:fld id="{8367F3F3-74EE-4436-B72A-A557271C7FD4}" type="slidenum">
              <a:rPr lang="en-US" smtClean="0">
                <a:latin typeface="Arial" pitchFamily="34" charset="0"/>
              </a:rPr>
              <a:pPr/>
              <a:t>27</a:t>
            </a:fld>
            <a:endParaRPr lang="en-US" smtClean="0">
              <a:latin typeface="Arial" pitchFamily="34" charset="0"/>
            </a:endParaRPr>
          </a:p>
        </p:txBody>
      </p:sp>
      <p:sp>
        <p:nvSpPr>
          <p:cNvPr id="4099" name="Rectangle 3"/>
          <p:cNvSpPr>
            <a:spLocks noGrp="1" noChangeArrowheads="1"/>
          </p:cNvSpPr>
          <p:nvPr>
            <p:ph type="title"/>
          </p:nvPr>
        </p:nvSpPr>
        <p:spPr/>
        <p:txBody>
          <a:bodyPr/>
          <a:lstStyle/>
          <a:p>
            <a:pPr algn="ctr" eaLnBrk="1" hangingPunct="1"/>
            <a:r>
              <a:rPr lang="en-US" sz="3600" smtClean="0"/>
              <a:t>Observations</a:t>
            </a:r>
            <a:endParaRPr lang="en-US" smtClean="0"/>
          </a:p>
        </p:txBody>
      </p:sp>
      <p:sp>
        <p:nvSpPr>
          <p:cNvPr id="4100" name="Rectangle 5"/>
          <p:cNvSpPr>
            <a:spLocks noChangeArrowheads="1"/>
          </p:cNvSpPr>
          <p:nvPr/>
        </p:nvSpPr>
        <p:spPr bwMode="auto">
          <a:xfrm>
            <a:off x="2286000" y="1524000"/>
            <a:ext cx="6362700" cy="1600200"/>
          </a:xfrm>
          <a:prstGeom prst="rect">
            <a:avLst/>
          </a:prstGeom>
          <a:noFill/>
          <a:ln w="9525">
            <a:noFill/>
            <a:miter lim="800000"/>
            <a:headEnd/>
            <a:tailEnd/>
          </a:ln>
        </p:spPr>
        <p:txBody>
          <a:bodyPr/>
          <a:lstStyle/>
          <a:p>
            <a:pPr marL="342900" indent="-342900" algn="just">
              <a:spcAft>
                <a:spcPct val="0"/>
              </a:spcAft>
              <a:buFont typeface="Wingdings" pitchFamily="2" charset="2"/>
              <a:buNone/>
            </a:pPr>
            <a:r>
              <a:rPr lang="en-US" sz="2200" b="0">
                <a:solidFill>
                  <a:srgbClr val="FF2B22"/>
                </a:solidFill>
              </a:rPr>
              <a:t>	</a:t>
            </a:r>
          </a:p>
        </p:txBody>
      </p:sp>
      <p:sp>
        <p:nvSpPr>
          <p:cNvPr id="4101" name="Rectangle 14"/>
          <p:cNvSpPr>
            <a:spLocks noChangeArrowheads="1"/>
          </p:cNvSpPr>
          <p:nvPr/>
        </p:nvSpPr>
        <p:spPr bwMode="auto">
          <a:xfrm>
            <a:off x="7781925" y="5734050"/>
            <a:ext cx="876300" cy="549275"/>
          </a:xfrm>
          <a:prstGeom prst="rect">
            <a:avLst/>
          </a:prstGeom>
          <a:noFill/>
          <a:ln w="9525">
            <a:noFill/>
            <a:miter lim="800000"/>
            <a:headEnd/>
            <a:tailEnd/>
          </a:ln>
        </p:spPr>
        <p:txBody>
          <a:bodyPr wrap="none">
            <a:spAutoFit/>
          </a:bodyPr>
          <a:lstStyle/>
          <a:p>
            <a:pPr>
              <a:buFont typeface="Wingdings" pitchFamily="2" charset="2"/>
              <a:buNone/>
            </a:pPr>
            <a:r>
              <a:rPr lang="en-US"/>
              <a:t>HESS</a:t>
            </a:r>
          </a:p>
        </p:txBody>
      </p:sp>
      <p:pic>
        <p:nvPicPr>
          <p:cNvPr id="4102" name="Picture 9" descr="Slide0013.gif"/>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5" descr="slide0014_image054.png"/>
          <p:cNvPicPr>
            <a:picLocks noChangeAspect="1"/>
          </p:cNvPicPr>
          <p:nvPr/>
        </p:nvPicPr>
        <p:blipFill>
          <a:blip r:embed="rId3"/>
          <a:srcRect/>
          <a:stretch>
            <a:fillRect/>
          </a:stretch>
        </p:blipFill>
        <p:spPr bwMode="auto">
          <a:xfrm>
            <a:off x="1143000" y="1323975"/>
            <a:ext cx="6553200" cy="4095750"/>
          </a:xfrm>
          <a:prstGeom prst="rect">
            <a:avLst/>
          </a:prstGeom>
          <a:noFill/>
          <a:ln w="9525">
            <a:noFill/>
            <a:miter lim="800000"/>
            <a:headEnd/>
            <a:tailEnd/>
          </a:ln>
        </p:spPr>
      </p:pic>
      <p:sp>
        <p:nvSpPr>
          <p:cNvPr id="5123" name="Slide Number Placeholder 3"/>
          <p:cNvSpPr>
            <a:spLocks noGrp="1"/>
          </p:cNvSpPr>
          <p:nvPr>
            <p:ph type="sldNum" sz="quarter" idx="10"/>
          </p:nvPr>
        </p:nvSpPr>
        <p:spPr>
          <a:noFill/>
        </p:spPr>
        <p:txBody>
          <a:bodyPr/>
          <a:lstStyle/>
          <a:p>
            <a:r>
              <a:rPr lang="en-US" smtClean="0">
                <a:latin typeface="Arial" pitchFamily="34" charset="0"/>
              </a:rPr>
              <a:t>Slide </a:t>
            </a:r>
            <a:fld id="{894ADBD7-CEDB-486C-8B97-2B529A889DE6}" type="slidenum">
              <a:rPr lang="en-US" smtClean="0">
                <a:latin typeface="Arial" pitchFamily="34" charset="0"/>
              </a:rPr>
              <a:pPr/>
              <a:t>28</a:t>
            </a:fld>
            <a:endParaRPr lang="en-US" smtClean="0">
              <a:latin typeface="Arial" pitchFamily="34" charset="0"/>
            </a:endParaRPr>
          </a:p>
        </p:txBody>
      </p:sp>
      <p:sp>
        <p:nvSpPr>
          <p:cNvPr id="5124" name="Rectangle 18"/>
          <p:cNvSpPr>
            <a:spLocks noChangeArrowheads="1"/>
          </p:cNvSpPr>
          <p:nvPr/>
        </p:nvSpPr>
        <p:spPr bwMode="auto">
          <a:xfrm>
            <a:off x="7467600" y="5861050"/>
            <a:ext cx="1708150" cy="549275"/>
          </a:xfrm>
          <a:prstGeom prst="rect">
            <a:avLst/>
          </a:prstGeom>
          <a:noFill/>
          <a:ln w="9525">
            <a:noFill/>
            <a:miter lim="800000"/>
            <a:headEnd/>
            <a:tailEnd/>
          </a:ln>
        </p:spPr>
        <p:txBody>
          <a:bodyPr wrap="none">
            <a:spAutoFit/>
          </a:bodyPr>
          <a:lstStyle/>
          <a:p>
            <a:pPr>
              <a:buFont typeface="Wingdings" pitchFamily="2" charset="2"/>
              <a:buNone/>
            </a:pPr>
            <a:r>
              <a:rPr lang="en-US"/>
              <a:t>Tanaka et al.</a:t>
            </a:r>
          </a:p>
        </p:txBody>
      </p:sp>
      <p:grpSp>
        <p:nvGrpSpPr>
          <p:cNvPr id="2" name="Group 24"/>
          <p:cNvGrpSpPr>
            <a:grpSpLocks/>
          </p:cNvGrpSpPr>
          <p:nvPr/>
        </p:nvGrpSpPr>
        <p:grpSpPr bwMode="auto">
          <a:xfrm>
            <a:off x="2819400" y="2514600"/>
            <a:ext cx="4716463" cy="3673475"/>
            <a:chOff x="2016" y="1440"/>
            <a:chExt cx="2971" cy="2314"/>
          </a:xfrm>
        </p:grpSpPr>
        <p:sp>
          <p:nvSpPr>
            <p:cNvPr id="5133" name="Rectangle 22"/>
            <p:cNvSpPr>
              <a:spLocks noChangeArrowheads="1"/>
            </p:cNvSpPr>
            <p:nvPr/>
          </p:nvSpPr>
          <p:spPr bwMode="auto">
            <a:xfrm>
              <a:off x="2016" y="3408"/>
              <a:ext cx="2219" cy="346"/>
            </a:xfrm>
            <a:prstGeom prst="rect">
              <a:avLst/>
            </a:prstGeom>
            <a:noFill/>
            <a:ln w="9525">
              <a:noFill/>
              <a:miter lim="800000"/>
              <a:headEnd/>
              <a:tailEnd/>
            </a:ln>
          </p:spPr>
          <p:txBody>
            <a:bodyPr wrap="none">
              <a:spAutoFit/>
            </a:bodyPr>
            <a:lstStyle/>
            <a:p>
              <a:pPr algn="ctr">
                <a:buFont typeface="Wingdings" pitchFamily="2" charset="2"/>
                <a:buNone/>
              </a:pPr>
              <a:r>
                <a:rPr lang="en-US">
                  <a:solidFill>
                    <a:srgbClr val="FF2B22"/>
                  </a:solidFill>
                </a:rPr>
                <a:t>4 Hard Spectrum with p&lt;2.0</a:t>
              </a:r>
            </a:p>
          </p:txBody>
        </p:sp>
        <p:sp>
          <p:nvSpPr>
            <p:cNvPr id="5134" name="Rectangle 23"/>
            <p:cNvSpPr>
              <a:spLocks noChangeArrowheads="1"/>
            </p:cNvSpPr>
            <p:nvPr/>
          </p:nvSpPr>
          <p:spPr bwMode="auto">
            <a:xfrm>
              <a:off x="3600" y="1440"/>
              <a:ext cx="1387" cy="346"/>
            </a:xfrm>
            <a:prstGeom prst="rect">
              <a:avLst/>
            </a:prstGeom>
            <a:noFill/>
            <a:ln w="9525">
              <a:noFill/>
              <a:miter lim="800000"/>
              <a:headEnd/>
              <a:tailEnd/>
            </a:ln>
          </p:spPr>
          <p:txBody>
            <a:bodyPr wrap="none">
              <a:spAutoFit/>
            </a:bodyPr>
            <a:lstStyle/>
            <a:p>
              <a:pPr>
                <a:buFont typeface="Wingdings" pitchFamily="2" charset="2"/>
                <a:buNone/>
              </a:pPr>
              <a:r>
                <a:rPr lang="en-US"/>
                <a:t>Egret upper limit</a:t>
              </a:r>
            </a:p>
          </p:txBody>
        </p:sp>
      </p:grpSp>
      <p:sp>
        <p:nvSpPr>
          <p:cNvPr id="5126" name="Rectangle 27"/>
          <p:cNvSpPr>
            <a:spLocks noGrp="1" noChangeArrowheads="1"/>
          </p:cNvSpPr>
          <p:nvPr>
            <p:ph type="title"/>
          </p:nvPr>
        </p:nvSpPr>
        <p:spPr>
          <a:xfrm>
            <a:off x="419100" y="401638"/>
            <a:ext cx="8343900" cy="838200"/>
          </a:xfrm>
          <a:noFill/>
        </p:spPr>
        <p:txBody>
          <a:bodyPr/>
          <a:lstStyle/>
          <a:p>
            <a:pPr algn="ctr" eaLnBrk="1" hangingPunct="1"/>
            <a:r>
              <a:rPr lang="en-US" sz="3200" dirty="0" smtClean="0">
                <a:solidFill>
                  <a:srgbClr val="0509B3"/>
                </a:solidFill>
              </a:rPr>
              <a:t>Challenges to the </a:t>
            </a:r>
            <a:r>
              <a:rPr lang="en-US" sz="3200" dirty="0" err="1" smtClean="0">
                <a:solidFill>
                  <a:srgbClr val="0509B3"/>
                </a:solidFill>
              </a:rPr>
              <a:t>Hadronic</a:t>
            </a:r>
            <a:r>
              <a:rPr lang="en-US" sz="3200" dirty="0" smtClean="0">
                <a:solidFill>
                  <a:srgbClr val="0509B3"/>
                </a:solidFill>
              </a:rPr>
              <a:t> Models</a:t>
            </a:r>
            <a:endParaRPr lang="en-US" sz="2000" dirty="0" smtClean="0">
              <a:solidFill>
                <a:schemeClr val="tx1"/>
              </a:solidFill>
            </a:endParaRPr>
          </a:p>
        </p:txBody>
      </p:sp>
      <p:sp>
        <p:nvSpPr>
          <p:cNvPr id="5127" name="Rectangle 25"/>
          <p:cNvSpPr>
            <a:spLocks noChangeArrowheads="1"/>
          </p:cNvSpPr>
          <p:nvPr/>
        </p:nvSpPr>
        <p:spPr bwMode="auto">
          <a:xfrm>
            <a:off x="3163888" y="1219200"/>
            <a:ext cx="2357437" cy="549275"/>
          </a:xfrm>
          <a:prstGeom prst="rect">
            <a:avLst/>
          </a:prstGeom>
          <a:noFill/>
          <a:ln w="9525">
            <a:noFill/>
            <a:miter lim="800000"/>
            <a:headEnd/>
            <a:tailEnd/>
          </a:ln>
        </p:spPr>
        <p:txBody>
          <a:bodyPr wrap="none">
            <a:spAutoFit/>
          </a:bodyPr>
          <a:lstStyle/>
          <a:p>
            <a:pPr>
              <a:buFont typeface="Wingdings" pitchFamily="2" charset="2"/>
              <a:buNone/>
            </a:pPr>
            <a:r>
              <a:rPr lang="en-US"/>
              <a:t>No thermal X-rays</a:t>
            </a:r>
          </a:p>
        </p:txBody>
      </p:sp>
      <p:sp>
        <p:nvSpPr>
          <p:cNvPr id="260124" name="Rectangle 28"/>
          <p:cNvSpPr>
            <a:spLocks noChangeArrowheads="1"/>
          </p:cNvSpPr>
          <p:nvPr/>
        </p:nvSpPr>
        <p:spPr bwMode="auto">
          <a:xfrm>
            <a:off x="1981200" y="5715000"/>
            <a:ext cx="4968875" cy="549275"/>
          </a:xfrm>
          <a:prstGeom prst="rect">
            <a:avLst/>
          </a:prstGeom>
          <a:noFill/>
          <a:ln w="9525">
            <a:noFill/>
            <a:miter lim="800000"/>
            <a:headEnd/>
            <a:tailEnd/>
          </a:ln>
        </p:spPr>
        <p:txBody>
          <a:bodyPr wrap="none">
            <a:spAutoFit/>
          </a:bodyPr>
          <a:lstStyle/>
          <a:p>
            <a:pPr>
              <a:buFont typeface="Wingdings" pitchFamily="2" charset="2"/>
              <a:buNone/>
            </a:pPr>
            <a:r>
              <a:rPr lang="en-US">
                <a:solidFill>
                  <a:srgbClr val="FF2B22"/>
                </a:solidFill>
              </a:rPr>
              <a:t>2 High Energy &amp; 3 Density Requirement</a:t>
            </a:r>
          </a:p>
        </p:txBody>
      </p:sp>
      <p:sp>
        <p:nvSpPr>
          <p:cNvPr id="5129" name="Rectangle 30"/>
          <p:cNvSpPr>
            <a:spLocks noChangeArrowheads="1"/>
          </p:cNvSpPr>
          <p:nvPr/>
        </p:nvSpPr>
        <p:spPr bwMode="auto">
          <a:xfrm>
            <a:off x="76200" y="4419600"/>
            <a:ext cx="4341813" cy="823913"/>
          </a:xfrm>
          <a:prstGeom prst="rect">
            <a:avLst/>
          </a:prstGeom>
          <a:noFill/>
          <a:ln w="9525">
            <a:noFill/>
            <a:miter lim="800000"/>
            <a:headEnd/>
            <a:tailEnd/>
          </a:ln>
        </p:spPr>
        <p:txBody>
          <a:bodyPr>
            <a:spAutoFit/>
          </a:bodyPr>
          <a:lstStyle/>
          <a:p>
            <a:pPr>
              <a:buFont typeface="Wingdings" pitchFamily="2" charset="2"/>
              <a:buNone/>
            </a:pPr>
            <a:r>
              <a:rPr lang="en-US" sz="3200">
                <a:solidFill>
                  <a:srgbClr val="0509B3"/>
                </a:solidFill>
              </a:rPr>
              <a:t>SNR RX J1713.7-3946</a:t>
            </a:r>
          </a:p>
        </p:txBody>
      </p:sp>
      <p:grpSp>
        <p:nvGrpSpPr>
          <p:cNvPr id="3" name="Group 17"/>
          <p:cNvGrpSpPr>
            <a:grpSpLocks/>
          </p:cNvGrpSpPr>
          <p:nvPr/>
        </p:nvGrpSpPr>
        <p:grpSpPr bwMode="auto">
          <a:xfrm>
            <a:off x="2133600" y="1730375"/>
            <a:ext cx="4997450" cy="4152900"/>
            <a:chOff x="2133600" y="1729635"/>
            <a:chExt cx="4997450" cy="4153640"/>
          </a:xfrm>
        </p:grpSpPr>
        <p:sp>
          <p:nvSpPr>
            <p:cNvPr id="5131" name="Rectangle 16"/>
            <p:cNvSpPr>
              <a:spLocks noChangeArrowheads="1"/>
            </p:cNvSpPr>
            <p:nvPr/>
          </p:nvSpPr>
          <p:spPr bwMode="auto">
            <a:xfrm>
              <a:off x="2133600" y="5334000"/>
              <a:ext cx="4997450" cy="549275"/>
            </a:xfrm>
            <a:prstGeom prst="rect">
              <a:avLst/>
            </a:prstGeom>
            <a:noFill/>
            <a:ln w="9525">
              <a:noFill/>
              <a:miter lim="800000"/>
              <a:headEnd/>
              <a:tailEnd/>
            </a:ln>
          </p:spPr>
          <p:txBody>
            <a:bodyPr>
              <a:spAutoFit/>
            </a:bodyPr>
            <a:lstStyle/>
            <a:p>
              <a:pPr>
                <a:buFont typeface="Wingdings" pitchFamily="2" charset="2"/>
                <a:buNone/>
              </a:pPr>
              <a:r>
                <a:rPr lang="en-US">
                  <a:solidFill>
                    <a:srgbClr val="FF2B22"/>
                  </a:solidFill>
                </a:rPr>
                <a:t>1 Suppression of Electron Acceleration </a:t>
              </a:r>
            </a:p>
          </p:txBody>
        </p:sp>
        <p:pic>
          <p:nvPicPr>
            <p:cNvPr id="5132" name="Picture 16" descr="slide0014_image056.png"/>
            <p:cNvPicPr>
              <a:picLocks noChangeAspect="1"/>
            </p:cNvPicPr>
            <p:nvPr/>
          </p:nvPicPr>
          <p:blipFill>
            <a:blip r:embed="rId4"/>
            <a:srcRect/>
            <a:stretch>
              <a:fillRect/>
            </a:stretch>
          </p:blipFill>
          <p:spPr bwMode="auto">
            <a:xfrm>
              <a:off x="2209800" y="1729635"/>
              <a:ext cx="4794254" cy="3528165"/>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01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3"/>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260124"/>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0124" grpId="0"/>
      <p:bldP spid="260124"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3"/>
          <p:cNvSpPr>
            <a:spLocks noGrp="1"/>
          </p:cNvSpPr>
          <p:nvPr>
            <p:ph type="sldNum" sz="quarter" idx="10"/>
          </p:nvPr>
        </p:nvSpPr>
        <p:spPr>
          <a:noFill/>
        </p:spPr>
        <p:txBody>
          <a:bodyPr/>
          <a:lstStyle/>
          <a:p>
            <a:r>
              <a:rPr lang="en-US" smtClean="0">
                <a:latin typeface="Arial" pitchFamily="34" charset="0"/>
              </a:rPr>
              <a:t>Slide </a:t>
            </a:r>
            <a:fld id="{5F2285F1-5A7B-4B4A-B70B-FBC649D87521}" type="slidenum">
              <a:rPr lang="en-US" smtClean="0">
                <a:latin typeface="Arial" pitchFamily="34" charset="0"/>
              </a:rPr>
              <a:pPr/>
              <a:t>29</a:t>
            </a:fld>
            <a:endParaRPr lang="en-US" smtClean="0">
              <a:latin typeface="Arial" pitchFamily="34" charset="0"/>
            </a:endParaRPr>
          </a:p>
        </p:txBody>
      </p:sp>
      <p:sp>
        <p:nvSpPr>
          <p:cNvPr id="6147" name="Rectangle 8"/>
          <p:cNvSpPr>
            <a:spLocks noChangeArrowheads="1"/>
          </p:cNvSpPr>
          <p:nvPr/>
        </p:nvSpPr>
        <p:spPr bwMode="auto">
          <a:xfrm>
            <a:off x="7467600" y="5861050"/>
            <a:ext cx="1708150" cy="549275"/>
          </a:xfrm>
          <a:prstGeom prst="rect">
            <a:avLst/>
          </a:prstGeom>
          <a:noFill/>
          <a:ln w="9525">
            <a:noFill/>
            <a:miter lim="800000"/>
            <a:headEnd/>
            <a:tailEnd/>
          </a:ln>
        </p:spPr>
        <p:txBody>
          <a:bodyPr wrap="none">
            <a:spAutoFit/>
          </a:bodyPr>
          <a:lstStyle/>
          <a:p>
            <a:pPr>
              <a:buFont typeface="Wingdings" pitchFamily="2" charset="2"/>
              <a:buNone/>
            </a:pPr>
            <a:r>
              <a:rPr lang="en-US"/>
              <a:t>Tanaka et al.</a:t>
            </a:r>
          </a:p>
        </p:txBody>
      </p:sp>
      <p:sp>
        <p:nvSpPr>
          <p:cNvPr id="6148" name="Rectangle 15"/>
          <p:cNvSpPr>
            <a:spLocks noGrp="1" noChangeArrowheads="1"/>
          </p:cNvSpPr>
          <p:nvPr>
            <p:ph type="title"/>
          </p:nvPr>
        </p:nvSpPr>
        <p:spPr>
          <a:xfrm>
            <a:off x="419100" y="401638"/>
            <a:ext cx="8343900" cy="838200"/>
          </a:xfrm>
          <a:noFill/>
        </p:spPr>
        <p:txBody>
          <a:bodyPr/>
          <a:lstStyle/>
          <a:p>
            <a:pPr algn="ctr" eaLnBrk="1" hangingPunct="1"/>
            <a:r>
              <a:rPr lang="en-US" sz="3200" smtClean="0">
                <a:solidFill>
                  <a:srgbClr val="0509B3"/>
                </a:solidFill>
              </a:rPr>
              <a:t>Challenges to the Hadronic Models</a:t>
            </a:r>
            <a:endParaRPr lang="en-US" sz="2000" smtClean="0">
              <a:solidFill>
                <a:schemeClr val="tx1"/>
              </a:solidFill>
            </a:endParaRPr>
          </a:p>
        </p:txBody>
      </p:sp>
      <p:pic>
        <p:nvPicPr>
          <p:cNvPr id="6149" name="Picture 8" descr="Slide0015.gif"/>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3"/>
          <p:cNvSpPr>
            <a:spLocks noGrp="1"/>
          </p:cNvSpPr>
          <p:nvPr>
            <p:ph type="sldNum" sz="quarter" idx="10"/>
          </p:nvPr>
        </p:nvSpPr>
        <p:spPr>
          <a:noFill/>
        </p:spPr>
        <p:txBody>
          <a:bodyPr/>
          <a:lstStyle/>
          <a:p>
            <a:r>
              <a:rPr lang="en-US" smtClean="0">
                <a:latin typeface="Arial" pitchFamily="34" charset="0"/>
              </a:rPr>
              <a:t>Slide </a:t>
            </a:r>
            <a:fld id="{A2DDDFF5-840E-4E0E-90BA-B6E3647829C1}" type="slidenum">
              <a:rPr lang="en-US" smtClean="0">
                <a:latin typeface="Arial" pitchFamily="34" charset="0"/>
              </a:rPr>
              <a:pPr/>
              <a:t>30</a:t>
            </a:fld>
            <a:endParaRPr lang="en-US" smtClean="0">
              <a:latin typeface="Arial" pitchFamily="34" charset="0"/>
            </a:endParaRPr>
          </a:p>
        </p:txBody>
      </p:sp>
      <p:sp>
        <p:nvSpPr>
          <p:cNvPr id="7171" name="Rectangle 2"/>
          <p:cNvSpPr>
            <a:spLocks noGrp="1" noChangeArrowheads="1"/>
          </p:cNvSpPr>
          <p:nvPr>
            <p:ph type="title"/>
          </p:nvPr>
        </p:nvSpPr>
        <p:spPr>
          <a:xfrm>
            <a:off x="419100" y="401638"/>
            <a:ext cx="8343900" cy="838200"/>
          </a:xfrm>
        </p:spPr>
        <p:txBody>
          <a:bodyPr/>
          <a:lstStyle/>
          <a:p>
            <a:pPr algn="ctr" eaLnBrk="1" hangingPunct="1"/>
            <a:r>
              <a:rPr lang="en-US" sz="3200" smtClean="0">
                <a:solidFill>
                  <a:srgbClr val="0509B3"/>
                </a:solidFill>
              </a:rPr>
              <a:t>Challenges to the Hadronic Models</a:t>
            </a:r>
            <a:endParaRPr lang="en-US" sz="2000" smtClean="0">
              <a:solidFill>
                <a:schemeClr val="tx1"/>
              </a:solidFill>
            </a:endParaRPr>
          </a:p>
        </p:txBody>
      </p:sp>
      <p:sp>
        <p:nvSpPr>
          <p:cNvPr id="7172" name="Rectangle 3"/>
          <p:cNvSpPr>
            <a:spLocks noChangeArrowheads="1"/>
          </p:cNvSpPr>
          <p:nvPr/>
        </p:nvSpPr>
        <p:spPr bwMode="auto">
          <a:xfrm>
            <a:off x="2286000" y="1524000"/>
            <a:ext cx="6362700" cy="1600200"/>
          </a:xfrm>
          <a:prstGeom prst="rect">
            <a:avLst/>
          </a:prstGeom>
          <a:noFill/>
          <a:ln w="9525">
            <a:noFill/>
            <a:miter lim="800000"/>
            <a:headEnd/>
            <a:tailEnd/>
          </a:ln>
        </p:spPr>
        <p:txBody>
          <a:bodyPr/>
          <a:lstStyle/>
          <a:p>
            <a:pPr marL="342900" indent="-342900" algn="just">
              <a:spcAft>
                <a:spcPct val="0"/>
              </a:spcAft>
              <a:buFont typeface="Wingdings" pitchFamily="2" charset="2"/>
              <a:buNone/>
            </a:pPr>
            <a:r>
              <a:rPr lang="en-US" sz="2200" b="0">
                <a:solidFill>
                  <a:srgbClr val="FF2B22"/>
                </a:solidFill>
              </a:rPr>
              <a:t>	</a:t>
            </a:r>
          </a:p>
        </p:txBody>
      </p:sp>
      <p:sp>
        <p:nvSpPr>
          <p:cNvPr id="7173" name="Rectangle 9"/>
          <p:cNvSpPr>
            <a:spLocks noChangeArrowheads="1"/>
          </p:cNvSpPr>
          <p:nvPr/>
        </p:nvSpPr>
        <p:spPr bwMode="auto">
          <a:xfrm>
            <a:off x="730250" y="5105400"/>
            <a:ext cx="7974013" cy="549275"/>
          </a:xfrm>
          <a:prstGeom prst="rect">
            <a:avLst/>
          </a:prstGeom>
          <a:noFill/>
          <a:ln w="9525">
            <a:noFill/>
            <a:miter lim="800000"/>
            <a:headEnd/>
            <a:tailEnd/>
          </a:ln>
        </p:spPr>
        <p:txBody>
          <a:bodyPr wrap="none">
            <a:spAutoFit/>
          </a:bodyPr>
          <a:lstStyle/>
          <a:p>
            <a:pPr algn="ctr">
              <a:buFont typeface="Wingdings" pitchFamily="2" charset="2"/>
              <a:buNone/>
            </a:pPr>
            <a:r>
              <a:rPr lang="en-US">
                <a:solidFill>
                  <a:srgbClr val="FF2B22"/>
                </a:solidFill>
              </a:rPr>
              <a:t>6 Lack of Correlation between TeV and Cloud Distribution: Plaga</a:t>
            </a:r>
            <a:endParaRPr lang="en-US"/>
          </a:p>
        </p:txBody>
      </p:sp>
      <p:pic>
        <p:nvPicPr>
          <p:cNvPr id="7174" name="Picture 6" descr="slide0016_image059.png"/>
          <p:cNvPicPr>
            <a:picLocks noChangeAspect="1"/>
          </p:cNvPicPr>
          <p:nvPr/>
        </p:nvPicPr>
        <p:blipFill>
          <a:blip r:embed="rId3"/>
          <a:srcRect/>
          <a:stretch>
            <a:fillRect/>
          </a:stretch>
        </p:blipFill>
        <p:spPr bwMode="auto">
          <a:xfrm>
            <a:off x="2971800" y="1498600"/>
            <a:ext cx="3657600" cy="345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3"/>
          <p:cNvSpPr>
            <a:spLocks noGrp="1"/>
          </p:cNvSpPr>
          <p:nvPr>
            <p:ph type="sldNum" sz="quarter" idx="10"/>
          </p:nvPr>
        </p:nvSpPr>
        <p:spPr>
          <a:noFill/>
        </p:spPr>
        <p:txBody>
          <a:bodyPr/>
          <a:lstStyle/>
          <a:p>
            <a:r>
              <a:rPr lang="en-US" smtClean="0">
                <a:latin typeface="Arial" pitchFamily="34" charset="0"/>
              </a:rPr>
              <a:t>Slide </a:t>
            </a:r>
            <a:fld id="{3F3FB380-8E86-4D6F-9777-075824DDA89E}" type="slidenum">
              <a:rPr lang="en-US" smtClean="0">
                <a:latin typeface="Arial" pitchFamily="34" charset="0"/>
              </a:rPr>
              <a:pPr/>
              <a:t>31</a:t>
            </a:fld>
            <a:endParaRPr lang="en-US" smtClean="0">
              <a:latin typeface="Arial" pitchFamily="34" charset="0"/>
            </a:endParaRPr>
          </a:p>
        </p:txBody>
      </p:sp>
      <p:sp>
        <p:nvSpPr>
          <p:cNvPr id="8195" name="Rectangle 2"/>
          <p:cNvSpPr>
            <a:spLocks noChangeArrowheads="1"/>
          </p:cNvSpPr>
          <p:nvPr/>
        </p:nvSpPr>
        <p:spPr bwMode="auto">
          <a:xfrm>
            <a:off x="1104900" y="450850"/>
            <a:ext cx="6889750" cy="823913"/>
          </a:xfrm>
          <a:prstGeom prst="rect">
            <a:avLst/>
          </a:prstGeom>
          <a:noFill/>
          <a:ln w="9525">
            <a:noFill/>
            <a:miter lim="800000"/>
            <a:headEnd/>
            <a:tailEnd/>
          </a:ln>
        </p:spPr>
        <p:txBody>
          <a:bodyPr wrap="none">
            <a:spAutoFit/>
          </a:bodyPr>
          <a:lstStyle/>
          <a:p>
            <a:pPr algn="ctr">
              <a:buFont typeface="Wingdings" pitchFamily="2" charset="2"/>
              <a:buNone/>
            </a:pPr>
            <a:r>
              <a:rPr lang="en-US" sz="3200">
                <a:solidFill>
                  <a:srgbClr val="0509B3"/>
                </a:solidFill>
              </a:rPr>
              <a:t>Challenges to the Leptonic Models</a:t>
            </a:r>
          </a:p>
        </p:txBody>
      </p:sp>
      <p:sp>
        <p:nvSpPr>
          <p:cNvPr id="8196" name="Rectangle 4"/>
          <p:cNvSpPr>
            <a:spLocks noChangeArrowheads="1"/>
          </p:cNvSpPr>
          <p:nvPr/>
        </p:nvSpPr>
        <p:spPr bwMode="auto">
          <a:xfrm>
            <a:off x="7467600" y="5861050"/>
            <a:ext cx="1708150" cy="549275"/>
          </a:xfrm>
          <a:prstGeom prst="rect">
            <a:avLst/>
          </a:prstGeom>
          <a:noFill/>
          <a:ln w="9525">
            <a:noFill/>
            <a:miter lim="800000"/>
            <a:headEnd/>
            <a:tailEnd/>
          </a:ln>
        </p:spPr>
        <p:txBody>
          <a:bodyPr wrap="none">
            <a:spAutoFit/>
          </a:bodyPr>
          <a:lstStyle/>
          <a:p>
            <a:pPr>
              <a:buFont typeface="Wingdings" pitchFamily="2" charset="2"/>
              <a:buNone/>
            </a:pPr>
            <a:r>
              <a:rPr lang="en-US"/>
              <a:t>Tanaka et al.</a:t>
            </a:r>
          </a:p>
        </p:txBody>
      </p:sp>
      <p:sp>
        <p:nvSpPr>
          <p:cNvPr id="8197" name="Rectangle 11"/>
          <p:cNvSpPr>
            <a:spLocks noChangeArrowheads="1"/>
          </p:cNvSpPr>
          <p:nvPr/>
        </p:nvSpPr>
        <p:spPr bwMode="auto">
          <a:xfrm>
            <a:off x="738188" y="5562600"/>
            <a:ext cx="7785100" cy="400050"/>
          </a:xfrm>
          <a:prstGeom prst="rect">
            <a:avLst/>
          </a:prstGeom>
          <a:noFill/>
          <a:ln w="9525">
            <a:noFill/>
            <a:miter lim="800000"/>
            <a:headEnd/>
            <a:tailEnd/>
          </a:ln>
        </p:spPr>
        <p:txBody>
          <a:bodyPr wrap="none">
            <a:spAutoFit/>
          </a:bodyPr>
          <a:lstStyle/>
          <a:p>
            <a:pPr algn="ctr">
              <a:buFont typeface="Wingdings" pitchFamily="2" charset="2"/>
              <a:buNone/>
            </a:pPr>
            <a:r>
              <a:rPr lang="en-US">
                <a:solidFill>
                  <a:srgbClr val="FF2B22"/>
                </a:solidFill>
              </a:rPr>
              <a:t>1: TeV spectrum too narrow: Background photon? Porter et al.</a:t>
            </a:r>
          </a:p>
        </p:txBody>
      </p:sp>
      <p:pic>
        <p:nvPicPr>
          <p:cNvPr id="8198" name="Picture 21"/>
          <p:cNvPicPr>
            <a:picLocks noChangeAspect="1" noChangeArrowheads="1"/>
          </p:cNvPicPr>
          <p:nvPr/>
        </p:nvPicPr>
        <p:blipFill>
          <a:blip r:embed="rId3"/>
          <a:srcRect/>
          <a:stretch>
            <a:fillRect/>
          </a:stretch>
        </p:blipFill>
        <p:spPr bwMode="auto">
          <a:xfrm>
            <a:off x="1338263" y="1366838"/>
            <a:ext cx="6467475" cy="4124325"/>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0"/>
          </p:nvPr>
        </p:nvSpPr>
        <p:spPr>
          <a:noFill/>
        </p:spPr>
        <p:txBody>
          <a:bodyPr/>
          <a:lstStyle/>
          <a:p>
            <a:r>
              <a:rPr lang="en-US" smtClean="0">
                <a:latin typeface="Arial" pitchFamily="34" charset="0"/>
              </a:rPr>
              <a:t>Slide </a:t>
            </a:r>
            <a:fld id="{1FD41E26-137E-4822-9D35-470FAD0441ED}" type="slidenum">
              <a:rPr lang="en-US" smtClean="0">
                <a:latin typeface="Arial" pitchFamily="34" charset="0"/>
              </a:rPr>
              <a:pPr/>
              <a:t>32</a:t>
            </a:fld>
            <a:endParaRPr lang="en-US" smtClean="0">
              <a:latin typeface="Arial" pitchFamily="34" charset="0"/>
            </a:endParaRPr>
          </a:p>
        </p:txBody>
      </p:sp>
      <p:sp>
        <p:nvSpPr>
          <p:cNvPr id="9219" name="Rectangle 2"/>
          <p:cNvSpPr>
            <a:spLocks noChangeArrowheads="1"/>
          </p:cNvSpPr>
          <p:nvPr/>
        </p:nvSpPr>
        <p:spPr bwMode="auto">
          <a:xfrm>
            <a:off x="1104900" y="450850"/>
            <a:ext cx="6889750" cy="823913"/>
          </a:xfrm>
          <a:prstGeom prst="rect">
            <a:avLst/>
          </a:prstGeom>
          <a:noFill/>
          <a:ln w="9525">
            <a:noFill/>
            <a:miter lim="800000"/>
            <a:headEnd/>
            <a:tailEnd/>
          </a:ln>
        </p:spPr>
        <p:txBody>
          <a:bodyPr wrap="none">
            <a:spAutoFit/>
          </a:bodyPr>
          <a:lstStyle/>
          <a:p>
            <a:pPr algn="ctr">
              <a:buFont typeface="Wingdings" pitchFamily="2" charset="2"/>
              <a:buNone/>
            </a:pPr>
            <a:r>
              <a:rPr lang="en-US" sz="3200">
                <a:solidFill>
                  <a:srgbClr val="0509B3"/>
                </a:solidFill>
              </a:rPr>
              <a:t>Challenges to the Leptonic Models</a:t>
            </a:r>
          </a:p>
        </p:txBody>
      </p:sp>
      <p:sp>
        <p:nvSpPr>
          <p:cNvPr id="9220" name="Rectangle 3"/>
          <p:cNvSpPr>
            <a:spLocks noChangeArrowheads="1"/>
          </p:cNvSpPr>
          <p:nvPr/>
        </p:nvSpPr>
        <p:spPr bwMode="auto">
          <a:xfrm>
            <a:off x="7467600" y="5861050"/>
            <a:ext cx="1708150" cy="549275"/>
          </a:xfrm>
          <a:prstGeom prst="rect">
            <a:avLst/>
          </a:prstGeom>
          <a:noFill/>
          <a:ln w="9525">
            <a:noFill/>
            <a:miter lim="800000"/>
            <a:headEnd/>
            <a:tailEnd/>
          </a:ln>
        </p:spPr>
        <p:txBody>
          <a:bodyPr wrap="none">
            <a:spAutoFit/>
          </a:bodyPr>
          <a:lstStyle/>
          <a:p>
            <a:pPr>
              <a:buFont typeface="Wingdings" pitchFamily="2" charset="2"/>
              <a:buNone/>
            </a:pPr>
            <a:r>
              <a:rPr lang="en-US"/>
              <a:t>Tanaka et al.</a:t>
            </a:r>
          </a:p>
        </p:txBody>
      </p:sp>
      <p:sp>
        <p:nvSpPr>
          <p:cNvPr id="9221" name="Rectangle 10"/>
          <p:cNvSpPr>
            <a:spLocks noChangeArrowheads="1"/>
          </p:cNvSpPr>
          <p:nvPr/>
        </p:nvSpPr>
        <p:spPr bwMode="auto">
          <a:xfrm>
            <a:off x="2649538" y="5546725"/>
            <a:ext cx="3522662" cy="400050"/>
          </a:xfrm>
          <a:prstGeom prst="rect">
            <a:avLst/>
          </a:prstGeom>
          <a:noFill/>
          <a:ln w="9525">
            <a:noFill/>
            <a:miter lim="800000"/>
            <a:headEnd/>
            <a:tailEnd/>
          </a:ln>
        </p:spPr>
        <p:txBody>
          <a:bodyPr wrap="none">
            <a:spAutoFit/>
          </a:bodyPr>
          <a:lstStyle/>
          <a:p>
            <a:pPr algn="ctr">
              <a:buFont typeface="Wingdings" pitchFamily="2" charset="2"/>
              <a:buNone/>
            </a:pPr>
            <a:r>
              <a:rPr lang="en-US">
                <a:solidFill>
                  <a:srgbClr val="FF2B22"/>
                </a:solidFill>
              </a:rPr>
              <a:t>2: Weak B field: Variability?</a:t>
            </a:r>
          </a:p>
        </p:txBody>
      </p:sp>
      <p:sp>
        <p:nvSpPr>
          <p:cNvPr id="9222" name="Rectangle 11"/>
          <p:cNvSpPr>
            <a:spLocks noChangeArrowheads="1"/>
          </p:cNvSpPr>
          <p:nvPr/>
        </p:nvSpPr>
        <p:spPr bwMode="auto">
          <a:xfrm>
            <a:off x="6475413" y="1676400"/>
            <a:ext cx="2668587" cy="549275"/>
          </a:xfrm>
          <a:prstGeom prst="rect">
            <a:avLst/>
          </a:prstGeom>
          <a:noFill/>
          <a:ln w="9525">
            <a:noFill/>
            <a:miter lim="800000"/>
            <a:headEnd/>
            <a:tailEnd/>
          </a:ln>
        </p:spPr>
        <p:txBody>
          <a:bodyPr wrap="none">
            <a:spAutoFit/>
          </a:bodyPr>
          <a:lstStyle/>
          <a:p>
            <a:pPr>
              <a:buFont typeface="Wingdings" pitchFamily="2" charset="2"/>
              <a:buNone/>
            </a:pPr>
            <a:r>
              <a:rPr lang="en-US"/>
              <a:t>Uchiyama et al. 2007</a:t>
            </a:r>
          </a:p>
        </p:txBody>
      </p:sp>
      <p:pic>
        <p:nvPicPr>
          <p:cNvPr id="9223" name="Picture 13"/>
          <p:cNvPicPr>
            <a:picLocks noChangeAspect="1" noChangeArrowheads="1"/>
          </p:cNvPicPr>
          <p:nvPr/>
        </p:nvPicPr>
        <p:blipFill>
          <a:blip r:embed="rId3"/>
          <a:srcRect/>
          <a:stretch>
            <a:fillRect/>
          </a:stretch>
        </p:blipFill>
        <p:spPr bwMode="auto">
          <a:xfrm>
            <a:off x="76200" y="1362075"/>
            <a:ext cx="6467475" cy="4124325"/>
          </a:xfrm>
          <a:prstGeom prst="rect">
            <a:avLst/>
          </a:prstGeom>
          <a:noFill/>
          <a:ln w="9525" algn="ctr">
            <a:noFill/>
            <a:miter lim="800000"/>
            <a:headEnd/>
            <a:tailEnd/>
          </a:ln>
        </p:spPr>
      </p:pic>
      <p:pic>
        <p:nvPicPr>
          <p:cNvPr id="9224" name="Picture 15"/>
          <p:cNvPicPr>
            <a:picLocks noChangeAspect="1" noChangeArrowheads="1"/>
          </p:cNvPicPr>
          <p:nvPr/>
        </p:nvPicPr>
        <p:blipFill>
          <a:blip r:embed="rId4"/>
          <a:srcRect/>
          <a:stretch>
            <a:fillRect/>
          </a:stretch>
        </p:blipFill>
        <p:spPr bwMode="auto">
          <a:xfrm>
            <a:off x="1828800" y="2514600"/>
            <a:ext cx="1284288" cy="533400"/>
          </a:xfrm>
          <a:prstGeom prst="rect">
            <a:avLst/>
          </a:prstGeom>
          <a:noFill/>
          <a:ln w="9525" algn="ctr">
            <a:noFill/>
            <a:miter lim="800000"/>
            <a:headEnd/>
            <a:tailEnd/>
          </a:ln>
        </p:spPr>
      </p:pic>
      <p:pic>
        <p:nvPicPr>
          <p:cNvPr id="9225" name="Picture 16"/>
          <p:cNvPicPr>
            <a:picLocks noChangeAspect="1" noChangeArrowheads="1"/>
          </p:cNvPicPr>
          <p:nvPr/>
        </p:nvPicPr>
        <p:blipFill>
          <a:blip r:embed="rId5"/>
          <a:srcRect/>
          <a:stretch>
            <a:fillRect/>
          </a:stretch>
        </p:blipFill>
        <p:spPr bwMode="auto">
          <a:xfrm>
            <a:off x="6553200" y="2057400"/>
            <a:ext cx="2371725" cy="2905125"/>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3"/>
          <p:cNvSpPr>
            <a:spLocks noGrp="1"/>
          </p:cNvSpPr>
          <p:nvPr>
            <p:ph type="sldNum" sz="quarter" idx="10"/>
          </p:nvPr>
        </p:nvSpPr>
        <p:spPr>
          <a:noFill/>
        </p:spPr>
        <p:txBody>
          <a:bodyPr/>
          <a:lstStyle/>
          <a:p>
            <a:r>
              <a:rPr lang="en-US" smtClean="0">
                <a:latin typeface="Arial" pitchFamily="34" charset="0"/>
              </a:rPr>
              <a:t>Slide </a:t>
            </a:r>
            <a:fld id="{DC5FCF9D-23C6-453A-9EED-D1EEDA8A101B}" type="slidenum">
              <a:rPr lang="en-US" smtClean="0">
                <a:latin typeface="Arial" pitchFamily="34" charset="0"/>
              </a:rPr>
              <a:pPr/>
              <a:t>33</a:t>
            </a:fld>
            <a:endParaRPr lang="en-US" smtClean="0">
              <a:latin typeface="Arial" pitchFamily="34" charset="0"/>
            </a:endParaRPr>
          </a:p>
        </p:txBody>
      </p:sp>
      <p:sp>
        <p:nvSpPr>
          <p:cNvPr id="10243" name="Rectangle 2"/>
          <p:cNvSpPr>
            <a:spLocks noChangeArrowheads="1"/>
          </p:cNvSpPr>
          <p:nvPr/>
        </p:nvSpPr>
        <p:spPr bwMode="auto">
          <a:xfrm>
            <a:off x="457200" y="390525"/>
            <a:ext cx="8224838" cy="823913"/>
          </a:xfrm>
          <a:prstGeom prst="rect">
            <a:avLst/>
          </a:prstGeom>
          <a:noFill/>
          <a:ln w="9525">
            <a:noFill/>
            <a:miter lim="800000"/>
            <a:headEnd/>
            <a:tailEnd/>
          </a:ln>
        </p:spPr>
        <p:txBody>
          <a:bodyPr wrap="none">
            <a:spAutoFit/>
          </a:bodyPr>
          <a:lstStyle/>
          <a:p>
            <a:pPr>
              <a:buFont typeface="Wingdings" pitchFamily="2" charset="2"/>
              <a:buNone/>
            </a:pPr>
            <a:r>
              <a:rPr lang="en-US" sz="3200">
                <a:solidFill>
                  <a:srgbClr val="0509B3"/>
                </a:solidFill>
              </a:rPr>
              <a:t>A New Paradigm for Collisionless Shocks</a:t>
            </a:r>
            <a:endParaRPr lang="en-US"/>
          </a:p>
        </p:txBody>
      </p:sp>
      <p:pic>
        <p:nvPicPr>
          <p:cNvPr id="10244" name="Picture 7"/>
          <p:cNvPicPr>
            <a:picLocks noChangeAspect="1" noChangeArrowheads="1"/>
          </p:cNvPicPr>
          <p:nvPr/>
        </p:nvPicPr>
        <p:blipFill>
          <a:blip r:embed="rId3"/>
          <a:srcRect/>
          <a:stretch>
            <a:fillRect/>
          </a:stretch>
        </p:blipFill>
        <p:spPr bwMode="auto">
          <a:xfrm>
            <a:off x="3441700" y="5240338"/>
            <a:ext cx="2806700" cy="627062"/>
          </a:xfrm>
          <a:prstGeom prst="rect">
            <a:avLst/>
          </a:prstGeom>
          <a:noFill/>
          <a:ln w="9525">
            <a:noFill/>
            <a:miter lim="800000"/>
            <a:headEnd/>
            <a:tailEnd/>
          </a:ln>
        </p:spPr>
      </p:pic>
      <p:sp>
        <p:nvSpPr>
          <p:cNvPr id="10245" name="Rectangle 9"/>
          <p:cNvSpPr>
            <a:spLocks noChangeArrowheads="1"/>
          </p:cNvSpPr>
          <p:nvPr/>
        </p:nvSpPr>
        <p:spPr bwMode="auto">
          <a:xfrm>
            <a:off x="7162800" y="5851525"/>
            <a:ext cx="1906588" cy="549275"/>
          </a:xfrm>
          <a:prstGeom prst="rect">
            <a:avLst/>
          </a:prstGeom>
          <a:noFill/>
          <a:ln w="9525">
            <a:noFill/>
            <a:miter lim="800000"/>
            <a:headEnd/>
            <a:tailEnd/>
          </a:ln>
        </p:spPr>
        <p:txBody>
          <a:bodyPr wrap="none">
            <a:spAutoFit/>
          </a:bodyPr>
          <a:lstStyle/>
          <a:p>
            <a:pPr>
              <a:buFont typeface="Wingdings" pitchFamily="2" charset="2"/>
              <a:buNone/>
            </a:pPr>
            <a:r>
              <a:rPr lang="en-US"/>
              <a:t>Lee et al. 1994</a:t>
            </a:r>
          </a:p>
        </p:txBody>
      </p:sp>
      <p:pic>
        <p:nvPicPr>
          <p:cNvPr id="10246" name="Picture 10"/>
          <p:cNvPicPr>
            <a:picLocks noChangeAspect="1" noChangeArrowheads="1"/>
          </p:cNvPicPr>
          <p:nvPr/>
        </p:nvPicPr>
        <p:blipFill>
          <a:blip r:embed="rId4"/>
          <a:srcRect/>
          <a:stretch>
            <a:fillRect/>
          </a:stretch>
        </p:blipFill>
        <p:spPr bwMode="auto">
          <a:xfrm>
            <a:off x="2576513" y="1295400"/>
            <a:ext cx="3990975" cy="3990975"/>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3"/>
          <p:cNvSpPr>
            <a:spLocks noGrp="1"/>
          </p:cNvSpPr>
          <p:nvPr>
            <p:ph type="sldNum" sz="quarter" idx="10"/>
          </p:nvPr>
        </p:nvSpPr>
        <p:spPr>
          <a:noFill/>
        </p:spPr>
        <p:txBody>
          <a:bodyPr/>
          <a:lstStyle/>
          <a:p>
            <a:r>
              <a:rPr lang="en-US" smtClean="0">
                <a:latin typeface="Arial" pitchFamily="34" charset="0"/>
              </a:rPr>
              <a:t>Slide </a:t>
            </a:r>
            <a:fld id="{7CE96AC6-AC44-46D9-9FB4-4E1DC26DEF9F}" type="slidenum">
              <a:rPr lang="en-US" smtClean="0">
                <a:latin typeface="Arial" pitchFamily="34" charset="0"/>
              </a:rPr>
              <a:pPr/>
              <a:t>34</a:t>
            </a:fld>
            <a:endParaRPr lang="en-US" smtClean="0">
              <a:latin typeface="Arial" pitchFamily="34" charset="0"/>
            </a:endParaRPr>
          </a:p>
        </p:txBody>
      </p:sp>
      <p:sp>
        <p:nvSpPr>
          <p:cNvPr id="11267" name="Rectangle 2"/>
          <p:cNvSpPr>
            <a:spLocks noChangeArrowheads="1"/>
          </p:cNvSpPr>
          <p:nvPr/>
        </p:nvSpPr>
        <p:spPr bwMode="auto">
          <a:xfrm>
            <a:off x="1058863" y="390525"/>
            <a:ext cx="6756400" cy="823913"/>
          </a:xfrm>
          <a:prstGeom prst="rect">
            <a:avLst/>
          </a:prstGeom>
          <a:noFill/>
          <a:ln w="9525">
            <a:noFill/>
            <a:miter lim="800000"/>
            <a:headEnd/>
            <a:tailEnd/>
          </a:ln>
        </p:spPr>
        <p:txBody>
          <a:bodyPr wrap="none">
            <a:spAutoFit/>
          </a:bodyPr>
          <a:lstStyle/>
          <a:p>
            <a:pPr algn="ctr">
              <a:buFont typeface="Wingdings" pitchFamily="2" charset="2"/>
              <a:buNone/>
            </a:pPr>
            <a:r>
              <a:rPr lang="en-US" sz="3200">
                <a:solidFill>
                  <a:srgbClr val="0509B3"/>
                </a:solidFill>
              </a:rPr>
              <a:t>Speed Profiles in the Downstream</a:t>
            </a:r>
            <a:endParaRPr lang="en-US"/>
          </a:p>
        </p:txBody>
      </p:sp>
      <p:pic>
        <p:nvPicPr>
          <p:cNvPr id="11268" name="Picture 15"/>
          <p:cNvPicPr>
            <a:picLocks noChangeAspect="1" noChangeArrowheads="1"/>
          </p:cNvPicPr>
          <p:nvPr/>
        </p:nvPicPr>
        <p:blipFill>
          <a:blip r:embed="rId3"/>
          <a:srcRect/>
          <a:stretch>
            <a:fillRect/>
          </a:stretch>
        </p:blipFill>
        <p:spPr bwMode="auto">
          <a:xfrm>
            <a:off x="304800" y="1600200"/>
            <a:ext cx="3905250" cy="419100"/>
          </a:xfrm>
          <a:prstGeom prst="rect">
            <a:avLst/>
          </a:prstGeom>
          <a:noFill/>
          <a:ln w="9525" algn="ctr">
            <a:noFill/>
            <a:miter lim="800000"/>
            <a:headEnd/>
            <a:tailEnd/>
          </a:ln>
        </p:spPr>
      </p:pic>
      <p:pic>
        <p:nvPicPr>
          <p:cNvPr id="11269" name="Picture 16"/>
          <p:cNvPicPr>
            <a:picLocks noChangeAspect="1" noChangeArrowheads="1"/>
          </p:cNvPicPr>
          <p:nvPr/>
        </p:nvPicPr>
        <p:blipFill>
          <a:blip r:embed="rId4"/>
          <a:srcRect/>
          <a:stretch>
            <a:fillRect/>
          </a:stretch>
        </p:blipFill>
        <p:spPr bwMode="auto">
          <a:xfrm>
            <a:off x="1219200" y="2209800"/>
            <a:ext cx="2219325" cy="666750"/>
          </a:xfrm>
          <a:prstGeom prst="rect">
            <a:avLst/>
          </a:prstGeom>
          <a:noFill/>
          <a:ln w="9525" algn="ctr">
            <a:noFill/>
            <a:miter lim="800000"/>
            <a:headEnd/>
            <a:tailEnd/>
          </a:ln>
        </p:spPr>
      </p:pic>
      <p:pic>
        <p:nvPicPr>
          <p:cNvPr id="11270" name="Picture 17"/>
          <p:cNvPicPr>
            <a:picLocks noChangeAspect="1" noChangeArrowheads="1"/>
          </p:cNvPicPr>
          <p:nvPr/>
        </p:nvPicPr>
        <p:blipFill>
          <a:blip r:embed="rId5"/>
          <a:srcRect/>
          <a:stretch>
            <a:fillRect/>
          </a:stretch>
        </p:blipFill>
        <p:spPr bwMode="auto">
          <a:xfrm>
            <a:off x="0" y="3211513"/>
            <a:ext cx="4495800" cy="2122487"/>
          </a:xfrm>
          <a:prstGeom prst="rect">
            <a:avLst/>
          </a:prstGeom>
          <a:noFill/>
          <a:ln w="9525" algn="ctr">
            <a:noFill/>
            <a:miter lim="800000"/>
            <a:headEnd/>
            <a:tailEnd/>
          </a:ln>
        </p:spPr>
      </p:pic>
      <p:pic>
        <p:nvPicPr>
          <p:cNvPr id="11271" name="Picture 9"/>
          <p:cNvPicPr>
            <a:picLocks noChangeAspect="1" noChangeArrowheads="1"/>
          </p:cNvPicPr>
          <p:nvPr/>
        </p:nvPicPr>
        <p:blipFill>
          <a:blip r:embed="rId6"/>
          <a:srcRect/>
          <a:stretch>
            <a:fillRect/>
          </a:stretch>
        </p:blipFill>
        <p:spPr bwMode="auto">
          <a:xfrm>
            <a:off x="4800600" y="1981200"/>
            <a:ext cx="4338638" cy="3252788"/>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10"/>
          </p:nvPr>
        </p:nvSpPr>
        <p:spPr>
          <a:noFill/>
        </p:spPr>
        <p:txBody>
          <a:bodyPr/>
          <a:lstStyle/>
          <a:p>
            <a:r>
              <a:rPr lang="en-US" smtClean="0">
                <a:latin typeface="Arial" pitchFamily="34" charset="0"/>
              </a:rPr>
              <a:t>Slide </a:t>
            </a:r>
            <a:fld id="{11EBF9E9-207F-4345-BDB1-82244891EC75}" type="slidenum">
              <a:rPr lang="en-US" smtClean="0">
                <a:latin typeface="Arial" pitchFamily="34" charset="0"/>
              </a:rPr>
              <a:pPr/>
              <a:t>35</a:t>
            </a:fld>
            <a:endParaRPr lang="en-US" smtClean="0">
              <a:latin typeface="Arial" pitchFamily="34" charset="0"/>
            </a:endParaRPr>
          </a:p>
        </p:txBody>
      </p:sp>
      <p:sp>
        <p:nvSpPr>
          <p:cNvPr id="12291" name="Rectangle 2"/>
          <p:cNvSpPr>
            <a:spLocks noChangeArrowheads="1"/>
          </p:cNvSpPr>
          <p:nvPr/>
        </p:nvSpPr>
        <p:spPr bwMode="auto">
          <a:xfrm>
            <a:off x="2389188" y="390525"/>
            <a:ext cx="4316412" cy="823913"/>
          </a:xfrm>
          <a:prstGeom prst="rect">
            <a:avLst/>
          </a:prstGeom>
          <a:noFill/>
          <a:ln w="9525">
            <a:noFill/>
            <a:miter lim="800000"/>
            <a:headEnd/>
            <a:tailEnd/>
          </a:ln>
        </p:spPr>
        <p:txBody>
          <a:bodyPr wrap="none">
            <a:spAutoFit/>
          </a:bodyPr>
          <a:lstStyle/>
          <a:p>
            <a:pPr algn="ctr">
              <a:buFont typeface="Wingdings" pitchFamily="2" charset="2"/>
              <a:buNone/>
            </a:pPr>
            <a:r>
              <a:rPr lang="en-US" sz="3200">
                <a:solidFill>
                  <a:srgbClr val="0509B3"/>
                </a:solidFill>
              </a:rPr>
              <a:t>Turbulence spectrum</a:t>
            </a:r>
          </a:p>
        </p:txBody>
      </p:sp>
      <p:pic>
        <p:nvPicPr>
          <p:cNvPr id="12292" name="Picture 21"/>
          <p:cNvPicPr>
            <a:picLocks noChangeAspect="1" noChangeArrowheads="1"/>
          </p:cNvPicPr>
          <p:nvPr/>
        </p:nvPicPr>
        <p:blipFill>
          <a:blip r:embed="rId3"/>
          <a:srcRect/>
          <a:stretch>
            <a:fillRect/>
          </a:stretch>
        </p:blipFill>
        <p:spPr bwMode="auto">
          <a:xfrm>
            <a:off x="714375" y="1885950"/>
            <a:ext cx="3400425" cy="430213"/>
          </a:xfrm>
          <a:prstGeom prst="rect">
            <a:avLst/>
          </a:prstGeom>
          <a:noFill/>
          <a:ln w="9525" algn="ctr">
            <a:noFill/>
            <a:miter lim="800000"/>
            <a:headEnd/>
            <a:tailEnd/>
          </a:ln>
        </p:spPr>
      </p:pic>
      <p:pic>
        <p:nvPicPr>
          <p:cNvPr id="12293" name="Picture 23"/>
          <p:cNvPicPr>
            <a:picLocks noChangeAspect="1" noChangeArrowheads="1"/>
          </p:cNvPicPr>
          <p:nvPr/>
        </p:nvPicPr>
        <p:blipFill>
          <a:blip r:embed="rId4"/>
          <a:srcRect/>
          <a:stretch>
            <a:fillRect/>
          </a:stretch>
        </p:blipFill>
        <p:spPr bwMode="auto">
          <a:xfrm>
            <a:off x="1009650" y="2667000"/>
            <a:ext cx="1962150" cy="600075"/>
          </a:xfrm>
          <a:prstGeom prst="rect">
            <a:avLst/>
          </a:prstGeom>
          <a:noFill/>
          <a:ln w="9525" algn="ctr">
            <a:noFill/>
            <a:miter lim="800000"/>
            <a:headEnd/>
            <a:tailEnd/>
          </a:ln>
        </p:spPr>
      </p:pic>
      <p:pic>
        <p:nvPicPr>
          <p:cNvPr id="12294" name="Picture 24"/>
          <p:cNvPicPr>
            <a:picLocks noChangeAspect="1" noChangeArrowheads="1"/>
          </p:cNvPicPr>
          <p:nvPr/>
        </p:nvPicPr>
        <p:blipFill>
          <a:blip r:embed="rId5"/>
          <a:srcRect/>
          <a:stretch>
            <a:fillRect/>
          </a:stretch>
        </p:blipFill>
        <p:spPr bwMode="auto">
          <a:xfrm>
            <a:off x="228600" y="3724275"/>
            <a:ext cx="3686175" cy="466725"/>
          </a:xfrm>
          <a:prstGeom prst="rect">
            <a:avLst/>
          </a:prstGeom>
          <a:noFill/>
          <a:ln w="9525" algn="ctr">
            <a:noFill/>
            <a:miter lim="800000"/>
            <a:headEnd/>
            <a:tailEnd/>
          </a:ln>
        </p:spPr>
      </p:pic>
      <p:pic>
        <p:nvPicPr>
          <p:cNvPr id="12295" name="Picture 25"/>
          <p:cNvPicPr>
            <a:picLocks noChangeAspect="1" noChangeArrowheads="1"/>
          </p:cNvPicPr>
          <p:nvPr/>
        </p:nvPicPr>
        <p:blipFill>
          <a:blip r:embed="rId6"/>
          <a:srcRect/>
          <a:stretch>
            <a:fillRect/>
          </a:stretch>
        </p:blipFill>
        <p:spPr bwMode="auto">
          <a:xfrm>
            <a:off x="1066800" y="4638675"/>
            <a:ext cx="2219325" cy="542925"/>
          </a:xfrm>
          <a:prstGeom prst="rect">
            <a:avLst/>
          </a:prstGeom>
          <a:noFill/>
          <a:ln w="9525" algn="ctr">
            <a:noFill/>
            <a:miter lim="800000"/>
            <a:headEnd/>
            <a:tailEnd/>
          </a:ln>
        </p:spPr>
      </p:pic>
      <p:pic>
        <p:nvPicPr>
          <p:cNvPr id="12296" name="Picture 9"/>
          <p:cNvPicPr>
            <a:picLocks noChangeAspect="1" noChangeArrowheads="1"/>
          </p:cNvPicPr>
          <p:nvPr/>
        </p:nvPicPr>
        <p:blipFill>
          <a:blip r:embed="rId7"/>
          <a:srcRect/>
          <a:stretch>
            <a:fillRect/>
          </a:stretch>
        </p:blipFill>
        <p:spPr bwMode="auto">
          <a:xfrm>
            <a:off x="4329113" y="1981200"/>
            <a:ext cx="4433887" cy="340995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1"/>
          <p:cNvPicPr>
            <a:picLocks noChangeAspect="1" noChangeArrowheads="1"/>
          </p:cNvPicPr>
          <p:nvPr/>
        </p:nvPicPr>
        <p:blipFill>
          <a:blip r:embed="rId3"/>
          <a:srcRect/>
          <a:stretch>
            <a:fillRect/>
          </a:stretch>
        </p:blipFill>
        <p:spPr bwMode="auto">
          <a:xfrm>
            <a:off x="5105400" y="2971800"/>
            <a:ext cx="3519488" cy="2706688"/>
          </a:xfrm>
          <a:prstGeom prst="rect">
            <a:avLst/>
          </a:prstGeom>
          <a:noFill/>
          <a:ln w="9525" algn="ctr">
            <a:noFill/>
            <a:miter lim="800000"/>
            <a:headEnd/>
            <a:tailEnd/>
          </a:ln>
        </p:spPr>
      </p:pic>
      <p:pic>
        <p:nvPicPr>
          <p:cNvPr id="13315" name="Picture 17" descr="slide0007_image024.png"/>
          <p:cNvPicPr>
            <a:picLocks noChangeAspect="1"/>
          </p:cNvPicPr>
          <p:nvPr/>
        </p:nvPicPr>
        <p:blipFill>
          <a:blip r:embed="rId4"/>
          <a:srcRect/>
          <a:stretch>
            <a:fillRect/>
          </a:stretch>
        </p:blipFill>
        <p:spPr bwMode="auto">
          <a:xfrm>
            <a:off x="2300288" y="5715000"/>
            <a:ext cx="5776912" cy="533400"/>
          </a:xfrm>
          <a:prstGeom prst="rect">
            <a:avLst/>
          </a:prstGeom>
          <a:noFill/>
          <a:ln w="9525">
            <a:noFill/>
            <a:miter lim="800000"/>
            <a:headEnd/>
            <a:tailEnd/>
          </a:ln>
        </p:spPr>
      </p:pic>
      <p:sp>
        <p:nvSpPr>
          <p:cNvPr id="13316" name="Slide Number Placeholder 3"/>
          <p:cNvSpPr>
            <a:spLocks noGrp="1"/>
          </p:cNvSpPr>
          <p:nvPr>
            <p:ph type="sldNum" sz="quarter" idx="10"/>
          </p:nvPr>
        </p:nvSpPr>
        <p:spPr>
          <a:noFill/>
        </p:spPr>
        <p:txBody>
          <a:bodyPr/>
          <a:lstStyle/>
          <a:p>
            <a:r>
              <a:rPr lang="en-US" smtClean="0">
                <a:latin typeface="Arial" pitchFamily="34" charset="0"/>
              </a:rPr>
              <a:t>Slide </a:t>
            </a:r>
            <a:fld id="{F21AEA3D-54AC-457C-BBBE-C2AC5D75F6F4}" type="slidenum">
              <a:rPr lang="en-US" smtClean="0">
                <a:latin typeface="Arial" pitchFamily="34" charset="0"/>
              </a:rPr>
              <a:pPr/>
              <a:t>36</a:t>
            </a:fld>
            <a:endParaRPr lang="en-US" smtClean="0">
              <a:latin typeface="Arial" pitchFamily="34" charset="0"/>
            </a:endParaRPr>
          </a:p>
        </p:txBody>
      </p:sp>
      <p:sp>
        <p:nvSpPr>
          <p:cNvPr id="13317" name="Rectangle 2"/>
          <p:cNvSpPr>
            <a:spLocks noChangeArrowheads="1"/>
          </p:cNvSpPr>
          <p:nvPr/>
        </p:nvSpPr>
        <p:spPr bwMode="auto">
          <a:xfrm>
            <a:off x="366713" y="390525"/>
            <a:ext cx="8472487" cy="823913"/>
          </a:xfrm>
          <a:prstGeom prst="rect">
            <a:avLst/>
          </a:prstGeom>
          <a:noFill/>
          <a:ln w="9525">
            <a:noFill/>
            <a:miter lim="800000"/>
            <a:headEnd/>
            <a:tailEnd/>
          </a:ln>
        </p:spPr>
        <p:txBody>
          <a:bodyPr wrap="none">
            <a:spAutoFit/>
          </a:bodyPr>
          <a:lstStyle/>
          <a:p>
            <a:pPr algn="ctr">
              <a:buFont typeface="Wingdings" pitchFamily="2" charset="2"/>
              <a:buNone/>
            </a:pPr>
            <a:r>
              <a:rPr lang="en-US" sz="3200">
                <a:solidFill>
                  <a:srgbClr val="0509B3"/>
                </a:solidFill>
              </a:rPr>
              <a:t>Electron Acceleration by Fast Mode Waves</a:t>
            </a:r>
          </a:p>
        </p:txBody>
      </p:sp>
      <p:sp>
        <p:nvSpPr>
          <p:cNvPr id="336915" name="Line 19"/>
          <p:cNvSpPr>
            <a:spLocks noChangeShapeType="1"/>
          </p:cNvSpPr>
          <p:nvPr/>
        </p:nvSpPr>
        <p:spPr bwMode="auto">
          <a:xfrm flipH="1">
            <a:off x="3733800" y="4876800"/>
            <a:ext cx="4114800" cy="914400"/>
          </a:xfrm>
          <a:prstGeom prst="line">
            <a:avLst/>
          </a:prstGeom>
          <a:noFill/>
          <a:ln w="9525">
            <a:solidFill>
              <a:schemeClr val="tx2"/>
            </a:solidFill>
            <a:round/>
            <a:headEnd/>
            <a:tailEnd type="triangle" w="med" len="med"/>
          </a:ln>
        </p:spPr>
        <p:txBody>
          <a:bodyPr wrap="none" anchor="ctr"/>
          <a:lstStyle/>
          <a:p>
            <a:endParaRPr lang="en-US"/>
          </a:p>
        </p:txBody>
      </p:sp>
      <p:sp>
        <p:nvSpPr>
          <p:cNvPr id="336916" name="Line 20"/>
          <p:cNvSpPr>
            <a:spLocks noChangeShapeType="1"/>
          </p:cNvSpPr>
          <p:nvPr/>
        </p:nvSpPr>
        <p:spPr bwMode="auto">
          <a:xfrm flipH="1">
            <a:off x="5257800" y="3962400"/>
            <a:ext cx="2362200" cy="1905000"/>
          </a:xfrm>
          <a:prstGeom prst="line">
            <a:avLst/>
          </a:prstGeom>
          <a:noFill/>
          <a:ln w="9525">
            <a:solidFill>
              <a:schemeClr val="tx2"/>
            </a:solidFill>
            <a:round/>
            <a:headEnd/>
            <a:tailEnd type="triangle" w="med" len="med"/>
          </a:ln>
        </p:spPr>
        <p:txBody>
          <a:bodyPr wrap="none" anchor="ctr"/>
          <a:lstStyle/>
          <a:p>
            <a:endParaRPr lang="en-US"/>
          </a:p>
        </p:txBody>
      </p:sp>
      <p:sp>
        <p:nvSpPr>
          <p:cNvPr id="336917" name="Line 21"/>
          <p:cNvSpPr>
            <a:spLocks noChangeShapeType="1"/>
          </p:cNvSpPr>
          <p:nvPr/>
        </p:nvSpPr>
        <p:spPr bwMode="auto">
          <a:xfrm flipH="1">
            <a:off x="6705600" y="3886200"/>
            <a:ext cx="304800" cy="1828800"/>
          </a:xfrm>
          <a:prstGeom prst="line">
            <a:avLst/>
          </a:prstGeom>
          <a:noFill/>
          <a:ln w="9525">
            <a:solidFill>
              <a:schemeClr val="tx2"/>
            </a:solidFill>
            <a:round/>
            <a:headEnd/>
            <a:tailEnd type="triangle" w="med" len="med"/>
          </a:ln>
        </p:spPr>
        <p:txBody>
          <a:bodyPr wrap="none" anchor="ctr"/>
          <a:lstStyle/>
          <a:p>
            <a:endParaRPr lang="en-US"/>
          </a:p>
        </p:txBody>
      </p:sp>
      <p:pic>
        <p:nvPicPr>
          <p:cNvPr id="13321" name="Picture 16" descr="slide0007_image023.png"/>
          <p:cNvPicPr>
            <a:picLocks noChangeAspect="1"/>
          </p:cNvPicPr>
          <p:nvPr/>
        </p:nvPicPr>
        <p:blipFill>
          <a:blip r:embed="rId5"/>
          <a:srcRect/>
          <a:stretch>
            <a:fillRect/>
          </a:stretch>
        </p:blipFill>
        <p:spPr bwMode="auto">
          <a:xfrm>
            <a:off x="381000" y="1371600"/>
            <a:ext cx="8610600" cy="828675"/>
          </a:xfrm>
          <a:prstGeom prst="rect">
            <a:avLst/>
          </a:prstGeom>
          <a:noFill/>
          <a:ln w="9525">
            <a:noFill/>
            <a:miter lim="800000"/>
            <a:headEnd/>
            <a:tailEnd/>
          </a:ln>
        </p:spPr>
      </p:pic>
      <p:pic>
        <p:nvPicPr>
          <p:cNvPr id="13322" name="Picture 18" descr="slide0007_image029.png"/>
          <p:cNvPicPr>
            <a:picLocks noChangeAspect="1"/>
          </p:cNvPicPr>
          <p:nvPr/>
        </p:nvPicPr>
        <p:blipFill>
          <a:blip r:embed="rId6"/>
          <a:srcRect/>
          <a:stretch>
            <a:fillRect/>
          </a:stretch>
        </p:blipFill>
        <p:spPr bwMode="auto">
          <a:xfrm>
            <a:off x="144463" y="2667000"/>
            <a:ext cx="3970337" cy="26114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69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69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69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6915" grpId="0" animBg="1"/>
      <p:bldP spid="336916" grpId="0" animBg="1"/>
      <p:bldP spid="3369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5" descr="slide0008_image030.png"/>
          <p:cNvPicPr>
            <a:picLocks noChangeAspect="1"/>
          </p:cNvPicPr>
          <p:nvPr/>
        </p:nvPicPr>
        <p:blipFill>
          <a:blip r:embed="rId3"/>
          <a:srcRect/>
          <a:stretch>
            <a:fillRect/>
          </a:stretch>
        </p:blipFill>
        <p:spPr bwMode="auto">
          <a:xfrm>
            <a:off x="3200400" y="1828800"/>
            <a:ext cx="5446713" cy="4114800"/>
          </a:xfrm>
          <a:prstGeom prst="rect">
            <a:avLst/>
          </a:prstGeom>
          <a:noFill/>
          <a:ln w="9525">
            <a:noFill/>
            <a:miter lim="800000"/>
            <a:headEnd/>
            <a:tailEnd/>
          </a:ln>
        </p:spPr>
      </p:pic>
      <p:sp>
        <p:nvSpPr>
          <p:cNvPr id="14339" name="Slide Number Placeholder 3"/>
          <p:cNvSpPr>
            <a:spLocks noGrp="1"/>
          </p:cNvSpPr>
          <p:nvPr>
            <p:ph type="sldNum" sz="quarter" idx="10"/>
          </p:nvPr>
        </p:nvSpPr>
        <p:spPr>
          <a:noFill/>
        </p:spPr>
        <p:txBody>
          <a:bodyPr/>
          <a:lstStyle/>
          <a:p>
            <a:r>
              <a:rPr lang="en-US" smtClean="0">
                <a:latin typeface="Arial" pitchFamily="34" charset="0"/>
              </a:rPr>
              <a:t>Slide </a:t>
            </a:r>
            <a:fld id="{E76CA522-F59E-497B-86A0-0923AB93479A}" type="slidenum">
              <a:rPr lang="en-US" smtClean="0">
                <a:latin typeface="Arial" pitchFamily="34" charset="0"/>
              </a:rPr>
              <a:pPr/>
              <a:t>37</a:t>
            </a:fld>
            <a:endParaRPr lang="en-US" smtClean="0">
              <a:latin typeface="Arial" pitchFamily="34" charset="0"/>
            </a:endParaRPr>
          </a:p>
        </p:txBody>
      </p:sp>
      <p:sp>
        <p:nvSpPr>
          <p:cNvPr id="14340" name="Rectangle 2"/>
          <p:cNvSpPr>
            <a:spLocks noChangeArrowheads="1"/>
          </p:cNvSpPr>
          <p:nvPr/>
        </p:nvSpPr>
        <p:spPr bwMode="auto">
          <a:xfrm>
            <a:off x="1016000" y="390525"/>
            <a:ext cx="7164388" cy="823913"/>
          </a:xfrm>
          <a:prstGeom prst="rect">
            <a:avLst/>
          </a:prstGeom>
          <a:noFill/>
          <a:ln w="9525">
            <a:noFill/>
            <a:miter lim="800000"/>
            <a:headEnd/>
            <a:tailEnd/>
          </a:ln>
        </p:spPr>
        <p:txBody>
          <a:bodyPr wrap="none">
            <a:spAutoFit/>
          </a:bodyPr>
          <a:lstStyle/>
          <a:p>
            <a:pPr algn="ctr">
              <a:buFont typeface="Wingdings" pitchFamily="2" charset="2"/>
              <a:buNone/>
            </a:pPr>
            <a:r>
              <a:rPr lang="en-US" sz="3200">
                <a:solidFill>
                  <a:srgbClr val="0509B3"/>
                </a:solidFill>
              </a:rPr>
              <a:t>Spectral Fit to SNR RX J1713.7-3946</a:t>
            </a:r>
            <a:endParaRPr lang="en-US"/>
          </a:p>
        </p:txBody>
      </p:sp>
      <p:pic>
        <p:nvPicPr>
          <p:cNvPr id="14341" name="Picture 23"/>
          <p:cNvPicPr>
            <a:picLocks noChangeAspect="1" noChangeArrowheads="1"/>
          </p:cNvPicPr>
          <p:nvPr/>
        </p:nvPicPr>
        <p:blipFill>
          <a:blip r:embed="rId4"/>
          <a:srcRect/>
          <a:stretch>
            <a:fillRect/>
          </a:stretch>
        </p:blipFill>
        <p:spPr bwMode="auto">
          <a:xfrm>
            <a:off x="228600" y="1524000"/>
            <a:ext cx="3495675" cy="1285875"/>
          </a:xfrm>
          <a:prstGeom prst="rect">
            <a:avLst/>
          </a:prstGeom>
          <a:noFill/>
          <a:ln w="9525" algn="ctr">
            <a:noFill/>
            <a:miter lim="800000"/>
            <a:headEnd/>
            <a:tailEnd/>
          </a:ln>
        </p:spPr>
      </p:pic>
      <p:pic>
        <p:nvPicPr>
          <p:cNvPr id="14342" name="Picture 17" descr="slide0008_image033.png"/>
          <p:cNvPicPr>
            <a:picLocks noChangeAspect="1"/>
          </p:cNvPicPr>
          <p:nvPr/>
        </p:nvPicPr>
        <p:blipFill>
          <a:blip r:embed="rId5"/>
          <a:srcRect/>
          <a:stretch>
            <a:fillRect/>
          </a:stretch>
        </p:blipFill>
        <p:spPr bwMode="auto">
          <a:xfrm>
            <a:off x="0" y="2762250"/>
            <a:ext cx="5029200" cy="1293813"/>
          </a:xfrm>
          <a:prstGeom prst="rect">
            <a:avLst/>
          </a:prstGeom>
          <a:noFill/>
          <a:ln w="9525">
            <a:noFill/>
            <a:miter lim="800000"/>
            <a:headEnd/>
            <a:tailEnd/>
          </a:ln>
        </p:spPr>
      </p:pic>
      <p:pic>
        <p:nvPicPr>
          <p:cNvPr id="14343" name="Picture 18" descr="slide0008_image034.png"/>
          <p:cNvPicPr>
            <a:picLocks noChangeAspect="1"/>
          </p:cNvPicPr>
          <p:nvPr/>
        </p:nvPicPr>
        <p:blipFill>
          <a:blip r:embed="rId6"/>
          <a:srcRect/>
          <a:stretch>
            <a:fillRect/>
          </a:stretch>
        </p:blipFill>
        <p:spPr bwMode="auto">
          <a:xfrm>
            <a:off x="0" y="3987800"/>
            <a:ext cx="6324600" cy="1498600"/>
          </a:xfrm>
          <a:prstGeom prst="rect">
            <a:avLst/>
          </a:prstGeom>
          <a:noFill/>
          <a:ln w="9525">
            <a:noFill/>
            <a:miter lim="800000"/>
            <a:headEnd/>
            <a:tailEnd/>
          </a:ln>
        </p:spPr>
      </p:pic>
      <p:pic>
        <p:nvPicPr>
          <p:cNvPr id="14344" name="Picture 24"/>
          <p:cNvPicPr>
            <a:picLocks noChangeAspect="1" noChangeArrowheads="1"/>
          </p:cNvPicPr>
          <p:nvPr/>
        </p:nvPicPr>
        <p:blipFill>
          <a:blip r:embed="rId7"/>
          <a:srcRect/>
          <a:stretch>
            <a:fillRect/>
          </a:stretch>
        </p:blipFill>
        <p:spPr bwMode="auto">
          <a:xfrm>
            <a:off x="6934200" y="5791200"/>
            <a:ext cx="1257300" cy="219075"/>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0"/>
          </p:nvPr>
        </p:nvSpPr>
        <p:spPr>
          <a:noFill/>
        </p:spPr>
        <p:txBody>
          <a:bodyPr/>
          <a:lstStyle/>
          <a:p>
            <a:r>
              <a:rPr lang="en-US" smtClean="0">
                <a:latin typeface="Arial" pitchFamily="34" charset="0"/>
              </a:rPr>
              <a:t>Slide </a:t>
            </a:r>
            <a:fld id="{0FC5E3BC-6FC8-4D8D-9507-48F63963E5EE}" type="slidenum">
              <a:rPr lang="en-US" smtClean="0">
                <a:latin typeface="Arial" pitchFamily="34" charset="0"/>
              </a:rPr>
              <a:pPr/>
              <a:t>38</a:t>
            </a:fld>
            <a:endParaRPr lang="en-US" smtClean="0">
              <a:latin typeface="Arial" pitchFamily="34" charset="0"/>
            </a:endParaRPr>
          </a:p>
        </p:txBody>
      </p:sp>
      <p:sp>
        <p:nvSpPr>
          <p:cNvPr id="15363" name="Rectangle 2"/>
          <p:cNvSpPr>
            <a:spLocks noChangeArrowheads="1"/>
          </p:cNvSpPr>
          <p:nvPr/>
        </p:nvSpPr>
        <p:spPr bwMode="auto">
          <a:xfrm>
            <a:off x="1666875" y="390525"/>
            <a:ext cx="5829300" cy="823913"/>
          </a:xfrm>
          <a:prstGeom prst="rect">
            <a:avLst/>
          </a:prstGeom>
          <a:noFill/>
          <a:ln w="9525">
            <a:noFill/>
            <a:miter lim="800000"/>
            <a:headEnd/>
            <a:tailEnd/>
          </a:ln>
        </p:spPr>
        <p:txBody>
          <a:bodyPr wrap="none">
            <a:spAutoFit/>
          </a:bodyPr>
          <a:lstStyle/>
          <a:p>
            <a:pPr algn="ctr">
              <a:buFont typeface="Wingdings" pitchFamily="2" charset="2"/>
              <a:buNone/>
            </a:pPr>
            <a:r>
              <a:rPr lang="en-US" sz="3200">
                <a:solidFill>
                  <a:srgbClr val="0509B3"/>
                </a:solidFill>
              </a:rPr>
              <a:t>The Nature of the SNR Shock</a:t>
            </a:r>
            <a:endParaRPr lang="en-US"/>
          </a:p>
        </p:txBody>
      </p:sp>
      <p:pic>
        <p:nvPicPr>
          <p:cNvPr id="15364" name="Picture 22" descr="Slide0009.gif"/>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3"/>
          <p:cNvSpPr>
            <a:spLocks noGrp="1"/>
          </p:cNvSpPr>
          <p:nvPr>
            <p:ph type="sldNum" sz="quarter" idx="10"/>
          </p:nvPr>
        </p:nvSpPr>
        <p:spPr>
          <a:noFill/>
        </p:spPr>
        <p:txBody>
          <a:bodyPr/>
          <a:lstStyle/>
          <a:p>
            <a:r>
              <a:rPr lang="en-US" smtClean="0">
                <a:latin typeface="Arial" pitchFamily="34" charset="0"/>
              </a:rPr>
              <a:t>Slide </a:t>
            </a:r>
            <a:fld id="{C2BED959-C95C-4F39-BB5F-E2953423C472}" type="slidenum">
              <a:rPr lang="en-US" smtClean="0">
                <a:latin typeface="Arial" pitchFamily="34" charset="0"/>
              </a:rPr>
              <a:pPr/>
              <a:t>39</a:t>
            </a:fld>
            <a:endParaRPr lang="en-US" smtClean="0">
              <a:latin typeface="Arial" pitchFamily="34" charset="0"/>
            </a:endParaRPr>
          </a:p>
        </p:txBody>
      </p:sp>
      <p:sp>
        <p:nvSpPr>
          <p:cNvPr id="16387" name="Rectangle 2"/>
          <p:cNvSpPr>
            <a:spLocks noChangeArrowheads="1"/>
          </p:cNvSpPr>
          <p:nvPr/>
        </p:nvSpPr>
        <p:spPr bwMode="auto">
          <a:xfrm>
            <a:off x="2822575" y="390525"/>
            <a:ext cx="3255963" cy="823913"/>
          </a:xfrm>
          <a:prstGeom prst="rect">
            <a:avLst/>
          </a:prstGeom>
          <a:noFill/>
          <a:ln w="9525">
            <a:noFill/>
            <a:miter lim="800000"/>
            <a:headEnd/>
            <a:tailEnd/>
          </a:ln>
        </p:spPr>
        <p:txBody>
          <a:bodyPr wrap="none">
            <a:spAutoFit/>
          </a:bodyPr>
          <a:lstStyle/>
          <a:p>
            <a:pPr algn="ctr">
              <a:buFont typeface="Wingdings" pitchFamily="2" charset="2"/>
              <a:buNone/>
            </a:pPr>
            <a:r>
              <a:rPr lang="en-US" sz="3200">
                <a:solidFill>
                  <a:srgbClr val="0509B3"/>
                </a:solidFill>
              </a:rPr>
              <a:t>X-ray Variability</a:t>
            </a:r>
          </a:p>
        </p:txBody>
      </p:sp>
      <p:sp>
        <p:nvSpPr>
          <p:cNvPr id="16388" name="Rectangle 23"/>
          <p:cNvSpPr>
            <a:spLocks noChangeArrowheads="1"/>
          </p:cNvSpPr>
          <p:nvPr/>
        </p:nvSpPr>
        <p:spPr bwMode="auto">
          <a:xfrm>
            <a:off x="6248400" y="5699125"/>
            <a:ext cx="2668588" cy="549275"/>
          </a:xfrm>
          <a:prstGeom prst="rect">
            <a:avLst/>
          </a:prstGeom>
          <a:noFill/>
          <a:ln w="9525">
            <a:noFill/>
            <a:miter lim="800000"/>
            <a:headEnd/>
            <a:tailEnd/>
          </a:ln>
        </p:spPr>
        <p:txBody>
          <a:bodyPr wrap="none">
            <a:spAutoFit/>
          </a:bodyPr>
          <a:lstStyle/>
          <a:p>
            <a:pPr>
              <a:buFont typeface="Wingdings" pitchFamily="2" charset="2"/>
              <a:buNone/>
            </a:pPr>
            <a:r>
              <a:rPr lang="en-US"/>
              <a:t>Uchiyama et al. 2007</a:t>
            </a:r>
          </a:p>
        </p:txBody>
      </p:sp>
      <p:pic>
        <p:nvPicPr>
          <p:cNvPr id="16389" name="Picture 11" descr="Slide0011.gif"/>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p:cNvPicPr>
            <a:picLocks noChangeAspect="1" noChangeArrowheads="1"/>
          </p:cNvPicPr>
          <p:nvPr/>
        </p:nvPicPr>
        <p:blipFill>
          <a:blip r:embed="rId2"/>
          <a:srcRect/>
          <a:stretch>
            <a:fillRect/>
          </a:stretch>
        </p:blipFill>
        <p:spPr bwMode="auto">
          <a:xfrm>
            <a:off x="1490663" y="1057275"/>
            <a:ext cx="6162675" cy="47434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10"/>
          </p:nvPr>
        </p:nvSpPr>
        <p:spPr>
          <a:noFill/>
        </p:spPr>
        <p:txBody>
          <a:bodyPr/>
          <a:lstStyle/>
          <a:p>
            <a:r>
              <a:rPr lang="en-US" smtClean="0">
                <a:latin typeface="Arial" pitchFamily="34" charset="0"/>
              </a:rPr>
              <a:t>Slide </a:t>
            </a:r>
            <a:fld id="{11EBF9E9-207F-4345-BDB1-82244891EC75}" type="slidenum">
              <a:rPr lang="en-US" smtClean="0">
                <a:latin typeface="Arial" pitchFamily="34" charset="0"/>
              </a:rPr>
              <a:pPr/>
              <a:t>41</a:t>
            </a:fld>
            <a:endParaRPr lang="en-US" smtClean="0">
              <a:latin typeface="Arial" pitchFamily="34" charset="0"/>
            </a:endParaRPr>
          </a:p>
        </p:txBody>
      </p:sp>
      <p:sp>
        <p:nvSpPr>
          <p:cNvPr id="12291" name="Rectangle 2"/>
          <p:cNvSpPr>
            <a:spLocks noChangeArrowheads="1"/>
          </p:cNvSpPr>
          <p:nvPr/>
        </p:nvSpPr>
        <p:spPr bwMode="auto">
          <a:xfrm>
            <a:off x="2389188" y="390525"/>
            <a:ext cx="4316412" cy="823913"/>
          </a:xfrm>
          <a:prstGeom prst="rect">
            <a:avLst/>
          </a:prstGeom>
          <a:noFill/>
          <a:ln w="9525">
            <a:noFill/>
            <a:miter lim="800000"/>
            <a:headEnd/>
            <a:tailEnd/>
          </a:ln>
        </p:spPr>
        <p:txBody>
          <a:bodyPr wrap="none">
            <a:spAutoFit/>
          </a:bodyPr>
          <a:lstStyle/>
          <a:p>
            <a:pPr algn="ctr">
              <a:buFont typeface="Wingdings" pitchFamily="2" charset="2"/>
              <a:buNone/>
            </a:pPr>
            <a:r>
              <a:rPr lang="en-US" sz="3200">
                <a:solidFill>
                  <a:srgbClr val="0509B3"/>
                </a:solidFill>
              </a:rPr>
              <a:t>Turbulence spectrum</a:t>
            </a:r>
          </a:p>
        </p:txBody>
      </p:sp>
      <p:pic>
        <p:nvPicPr>
          <p:cNvPr id="12292" name="Picture 21"/>
          <p:cNvPicPr>
            <a:picLocks noChangeAspect="1" noChangeArrowheads="1"/>
          </p:cNvPicPr>
          <p:nvPr/>
        </p:nvPicPr>
        <p:blipFill>
          <a:blip r:embed="rId3"/>
          <a:srcRect/>
          <a:stretch>
            <a:fillRect/>
          </a:stretch>
        </p:blipFill>
        <p:spPr bwMode="auto">
          <a:xfrm>
            <a:off x="714375" y="1885950"/>
            <a:ext cx="3400425" cy="430213"/>
          </a:xfrm>
          <a:prstGeom prst="rect">
            <a:avLst/>
          </a:prstGeom>
          <a:noFill/>
          <a:ln w="9525" algn="ctr">
            <a:noFill/>
            <a:miter lim="800000"/>
            <a:headEnd/>
            <a:tailEnd/>
          </a:ln>
        </p:spPr>
      </p:pic>
      <p:pic>
        <p:nvPicPr>
          <p:cNvPr id="12293" name="Picture 23"/>
          <p:cNvPicPr>
            <a:picLocks noChangeAspect="1" noChangeArrowheads="1"/>
          </p:cNvPicPr>
          <p:nvPr/>
        </p:nvPicPr>
        <p:blipFill>
          <a:blip r:embed="rId4"/>
          <a:srcRect/>
          <a:stretch>
            <a:fillRect/>
          </a:stretch>
        </p:blipFill>
        <p:spPr bwMode="auto">
          <a:xfrm>
            <a:off x="1009650" y="2667000"/>
            <a:ext cx="1962150" cy="600075"/>
          </a:xfrm>
          <a:prstGeom prst="rect">
            <a:avLst/>
          </a:prstGeom>
          <a:noFill/>
          <a:ln w="9525" algn="ctr">
            <a:noFill/>
            <a:miter lim="800000"/>
            <a:headEnd/>
            <a:tailEnd/>
          </a:ln>
        </p:spPr>
      </p:pic>
      <p:pic>
        <p:nvPicPr>
          <p:cNvPr id="12294" name="Picture 24"/>
          <p:cNvPicPr>
            <a:picLocks noChangeAspect="1" noChangeArrowheads="1"/>
          </p:cNvPicPr>
          <p:nvPr/>
        </p:nvPicPr>
        <p:blipFill>
          <a:blip r:embed="rId5"/>
          <a:srcRect/>
          <a:stretch>
            <a:fillRect/>
          </a:stretch>
        </p:blipFill>
        <p:spPr bwMode="auto">
          <a:xfrm>
            <a:off x="228600" y="3724275"/>
            <a:ext cx="3686175" cy="466725"/>
          </a:xfrm>
          <a:prstGeom prst="rect">
            <a:avLst/>
          </a:prstGeom>
          <a:noFill/>
          <a:ln w="9525" algn="ctr">
            <a:noFill/>
            <a:miter lim="800000"/>
            <a:headEnd/>
            <a:tailEnd/>
          </a:ln>
        </p:spPr>
      </p:pic>
      <p:pic>
        <p:nvPicPr>
          <p:cNvPr id="12295" name="Picture 25"/>
          <p:cNvPicPr>
            <a:picLocks noChangeAspect="1" noChangeArrowheads="1"/>
          </p:cNvPicPr>
          <p:nvPr/>
        </p:nvPicPr>
        <p:blipFill>
          <a:blip r:embed="rId6"/>
          <a:srcRect/>
          <a:stretch>
            <a:fillRect/>
          </a:stretch>
        </p:blipFill>
        <p:spPr bwMode="auto">
          <a:xfrm>
            <a:off x="1066800" y="4638675"/>
            <a:ext cx="2219325" cy="542925"/>
          </a:xfrm>
          <a:prstGeom prst="rect">
            <a:avLst/>
          </a:prstGeom>
          <a:noFill/>
          <a:ln w="9525" algn="ctr">
            <a:noFill/>
            <a:miter lim="800000"/>
            <a:headEnd/>
            <a:tailEnd/>
          </a:ln>
        </p:spPr>
      </p:pic>
      <p:pic>
        <p:nvPicPr>
          <p:cNvPr id="12296" name="Picture 9"/>
          <p:cNvPicPr>
            <a:picLocks noChangeAspect="1" noChangeArrowheads="1"/>
          </p:cNvPicPr>
          <p:nvPr/>
        </p:nvPicPr>
        <p:blipFill>
          <a:blip r:embed="rId7"/>
          <a:srcRect/>
          <a:stretch>
            <a:fillRect/>
          </a:stretch>
        </p:blipFill>
        <p:spPr bwMode="auto">
          <a:xfrm>
            <a:off x="4329113" y="1981200"/>
            <a:ext cx="4433887" cy="340995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p:cNvPicPr>
            <a:picLocks noChangeAspect="1" noChangeArrowheads="1"/>
          </p:cNvPicPr>
          <p:nvPr/>
        </p:nvPicPr>
        <p:blipFill>
          <a:blip r:embed="rId2"/>
          <a:srcRect/>
          <a:stretch>
            <a:fillRect/>
          </a:stretch>
        </p:blipFill>
        <p:spPr bwMode="auto">
          <a:xfrm>
            <a:off x="1362075" y="971550"/>
            <a:ext cx="6419850" cy="49149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p:cNvPicPr>
            <a:picLocks noChangeAspect="1" noChangeArrowheads="1"/>
          </p:cNvPicPr>
          <p:nvPr/>
        </p:nvPicPr>
        <p:blipFill>
          <a:blip r:embed="rId2"/>
          <a:srcRect/>
          <a:stretch>
            <a:fillRect/>
          </a:stretch>
        </p:blipFill>
        <p:spPr bwMode="auto">
          <a:xfrm>
            <a:off x="1385888" y="985838"/>
            <a:ext cx="6372225" cy="48863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p:cNvPicPr>
            <a:picLocks noChangeAspect="1" noChangeArrowheads="1"/>
          </p:cNvPicPr>
          <p:nvPr/>
        </p:nvPicPr>
        <p:blipFill>
          <a:blip r:embed="rId2"/>
          <a:srcRect/>
          <a:stretch>
            <a:fillRect/>
          </a:stretch>
        </p:blipFill>
        <p:spPr bwMode="auto">
          <a:xfrm>
            <a:off x="1414463" y="1052513"/>
            <a:ext cx="6315075" cy="47529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p:cNvPicPr>
            <a:picLocks noChangeAspect="1" noChangeArrowheads="1"/>
          </p:cNvPicPr>
          <p:nvPr/>
        </p:nvPicPr>
        <p:blipFill>
          <a:blip r:embed="rId2"/>
          <a:srcRect/>
          <a:stretch>
            <a:fillRect/>
          </a:stretch>
        </p:blipFill>
        <p:spPr bwMode="auto">
          <a:xfrm>
            <a:off x="1371600" y="1042988"/>
            <a:ext cx="6400800" cy="47720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p:cNvPicPr>
            <a:picLocks noChangeAspect="1" noChangeArrowheads="1"/>
          </p:cNvPicPr>
          <p:nvPr/>
        </p:nvPicPr>
        <p:blipFill>
          <a:blip r:embed="rId2"/>
          <a:srcRect/>
          <a:stretch>
            <a:fillRect/>
          </a:stretch>
        </p:blipFill>
        <p:spPr bwMode="auto">
          <a:xfrm>
            <a:off x="1057275" y="819150"/>
            <a:ext cx="7029450" cy="5219700"/>
          </a:xfrm>
          <a:prstGeom prst="rect">
            <a:avLst/>
          </a:prstGeom>
          <a:noFill/>
          <a:ln w="9525">
            <a:noFill/>
            <a:miter lim="800000"/>
            <a:headEnd/>
            <a:tailEnd/>
          </a:ln>
          <a:effectLst/>
        </p:spPr>
      </p:pic>
      <p:sp>
        <p:nvSpPr>
          <p:cNvPr id="3" name="5-Point Star 2"/>
          <p:cNvSpPr/>
          <p:nvPr/>
        </p:nvSpPr>
        <p:spPr bwMode="auto">
          <a:xfrm>
            <a:off x="4191000" y="4038600"/>
            <a:ext cx="914400" cy="9144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pPr>
            <a:endParaRPr kumimoji="0" lang="en-US" sz="1800" b="0" i="0" u="none" strike="noStrike" cap="none" normalizeH="0" baseline="0" smtClean="0">
              <a:ln>
                <a:noFill/>
              </a:ln>
              <a:solidFill>
                <a:schemeClr val="bg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p:cNvPicPr>
            <a:picLocks noChangeAspect="1" noChangeArrowheads="1"/>
          </p:cNvPicPr>
          <p:nvPr/>
        </p:nvPicPr>
        <p:blipFill>
          <a:blip r:embed="rId2"/>
          <a:srcRect/>
          <a:stretch>
            <a:fillRect/>
          </a:stretch>
        </p:blipFill>
        <p:spPr bwMode="auto">
          <a:xfrm>
            <a:off x="1047750" y="719138"/>
            <a:ext cx="7048500" cy="5419725"/>
          </a:xfrm>
          <a:prstGeom prst="rect">
            <a:avLst/>
          </a:prstGeom>
          <a:noFill/>
          <a:ln w="9525">
            <a:noFill/>
            <a:miter lim="800000"/>
            <a:headEnd/>
            <a:tailEnd/>
          </a:ln>
          <a:effectLst/>
        </p:spPr>
      </p:pic>
      <p:sp>
        <p:nvSpPr>
          <p:cNvPr id="3" name="5-Point Star 2"/>
          <p:cNvSpPr/>
          <p:nvPr/>
        </p:nvSpPr>
        <p:spPr bwMode="auto">
          <a:xfrm>
            <a:off x="4191000" y="4038600"/>
            <a:ext cx="914400" cy="9144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pPr>
            <a:endParaRPr kumimoji="0" lang="en-US" sz="1800" b="0" i="0" u="none" strike="noStrike" cap="none" normalizeH="0" baseline="0" smtClean="0">
              <a:ln>
                <a:noFill/>
              </a:ln>
              <a:solidFill>
                <a:schemeClr val="bg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p:cNvPicPr>
            <a:picLocks noChangeAspect="1" noChangeArrowheads="1"/>
          </p:cNvPicPr>
          <p:nvPr/>
        </p:nvPicPr>
        <p:blipFill>
          <a:blip r:embed="rId2"/>
          <a:srcRect/>
          <a:stretch>
            <a:fillRect/>
          </a:stretch>
        </p:blipFill>
        <p:spPr bwMode="auto">
          <a:xfrm>
            <a:off x="1828800" y="609600"/>
            <a:ext cx="5657850" cy="5481857"/>
          </a:xfrm>
          <a:prstGeom prst="rect">
            <a:avLst/>
          </a:prstGeom>
          <a:noFill/>
          <a:ln w="9525">
            <a:noFill/>
            <a:miter lim="800000"/>
            <a:headEnd/>
            <a:tailEnd/>
          </a:ln>
          <a:effectLst/>
        </p:spPr>
      </p:pic>
      <p:sp>
        <p:nvSpPr>
          <p:cNvPr id="3" name="5-Point Star 2"/>
          <p:cNvSpPr/>
          <p:nvPr/>
        </p:nvSpPr>
        <p:spPr bwMode="auto">
          <a:xfrm>
            <a:off x="4191000" y="4038600"/>
            <a:ext cx="914400" cy="9144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pPr>
            <a:endParaRPr kumimoji="0" lang="en-US" sz="1800" b="0" i="0" u="none" strike="noStrike" cap="none" normalizeH="0" baseline="0" smtClean="0">
              <a:ln>
                <a:noFill/>
              </a:ln>
              <a:solidFill>
                <a:schemeClr val="bg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p:cNvPicPr>
            <a:picLocks noChangeAspect="1" noChangeArrowheads="1"/>
          </p:cNvPicPr>
          <p:nvPr/>
        </p:nvPicPr>
        <p:blipFill>
          <a:blip r:embed="rId2"/>
          <a:srcRect/>
          <a:stretch>
            <a:fillRect/>
          </a:stretch>
        </p:blipFill>
        <p:spPr bwMode="auto">
          <a:xfrm>
            <a:off x="923925" y="866775"/>
            <a:ext cx="7296150" cy="5124450"/>
          </a:xfrm>
          <a:prstGeom prst="rect">
            <a:avLst/>
          </a:prstGeom>
          <a:noFill/>
          <a:ln w="9525">
            <a:noFill/>
            <a:miter lim="800000"/>
            <a:headEnd/>
            <a:tailEnd/>
          </a:ln>
          <a:effectLst/>
        </p:spPr>
      </p:pic>
      <p:sp>
        <p:nvSpPr>
          <p:cNvPr id="3" name="5-Point Star 2"/>
          <p:cNvSpPr/>
          <p:nvPr/>
        </p:nvSpPr>
        <p:spPr bwMode="auto">
          <a:xfrm>
            <a:off x="4191000" y="4038600"/>
            <a:ext cx="914400" cy="9144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pPr>
            <a:endParaRPr kumimoji="0" lang="en-US" sz="1800" b="0" i="0" u="none" strike="noStrike" cap="none" normalizeH="0" baseline="0" smtClean="0">
              <a:ln>
                <a:noFill/>
              </a:ln>
              <a:solidFill>
                <a:schemeClr val="bg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p:cNvPicPr>
            <a:picLocks noChangeAspect="1" noChangeArrowheads="1"/>
          </p:cNvPicPr>
          <p:nvPr/>
        </p:nvPicPr>
        <p:blipFill>
          <a:blip r:embed="rId2"/>
          <a:srcRect/>
          <a:stretch>
            <a:fillRect/>
          </a:stretch>
        </p:blipFill>
        <p:spPr bwMode="auto">
          <a:xfrm>
            <a:off x="1114425" y="1076325"/>
            <a:ext cx="6915150" cy="4705350"/>
          </a:xfrm>
          <a:prstGeom prst="rect">
            <a:avLst/>
          </a:prstGeom>
          <a:noFill/>
          <a:ln w="9525">
            <a:noFill/>
            <a:miter lim="800000"/>
            <a:headEnd/>
            <a:tailEnd/>
          </a:ln>
          <a:effectLst/>
        </p:spPr>
      </p:pic>
      <p:sp>
        <p:nvSpPr>
          <p:cNvPr id="3" name="5-Point Star 2"/>
          <p:cNvSpPr/>
          <p:nvPr/>
        </p:nvSpPr>
        <p:spPr bwMode="auto">
          <a:xfrm>
            <a:off x="4191000" y="4038600"/>
            <a:ext cx="914400" cy="914400"/>
          </a:xfrm>
          <a:prstGeom prst="star5">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pPr>
            <a:endParaRPr kumimoji="0" lang="en-US" sz="1800" b="0" i="0" u="none" strike="noStrike" cap="none" normalizeH="0" baseline="0" smtClean="0">
              <a:ln>
                <a:noFill/>
              </a:ln>
              <a:solidFill>
                <a:schemeClr val="bg1"/>
              </a:solidFill>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Grp="1" noChangeArrowheads="1"/>
          </p:cNvSpPr>
          <p:nvPr>
            <p:ph type="title"/>
          </p:nvPr>
        </p:nvSpPr>
        <p:spPr>
          <a:xfrm>
            <a:off x="533400" y="304800"/>
            <a:ext cx="8001000" cy="1143000"/>
          </a:xfrm>
          <a:noFill/>
          <a:ln/>
        </p:spPr>
        <p:txBody>
          <a:bodyPr/>
          <a:lstStyle/>
          <a:p>
            <a:pP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dirty="0" smtClean="0"/>
              <a:t>VI. </a:t>
            </a:r>
            <a:r>
              <a:rPr lang="en-GB" dirty="0"/>
              <a:t>Conclusions</a:t>
            </a:r>
          </a:p>
        </p:txBody>
      </p:sp>
      <p:sp>
        <p:nvSpPr>
          <p:cNvPr id="23554" name="Text Box 2"/>
          <p:cNvSpPr txBox="1">
            <a:spLocks noChangeArrowheads="1"/>
          </p:cNvSpPr>
          <p:nvPr/>
        </p:nvSpPr>
        <p:spPr bwMode="auto">
          <a:xfrm>
            <a:off x="533400" y="2089150"/>
            <a:ext cx="8477250" cy="3541612"/>
          </a:xfrm>
          <a:prstGeom prst="rect">
            <a:avLst/>
          </a:prstGeom>
          <a:noFill/>
          <a:ln w="9525">
            <a:noFill/>
            <a:round/>
            <a:headEnd/>
            <a:tailEnd/>
          </a:ln>
          <a:effectLst/>
        </p:spPr>
        <p:txBody>
          <a:bodyPr lIns="90000" tIns="46800" rIns="90000" bIns="46800">
            <a:spAutoFit/>
          </a:bodyPr>
          <a:lstStyle/>
          <a:p>
            <a:pPr algn="ctr">
              <a:buClr>
                <a:srgbClr val="FF66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3200" dirty="0" smtClean="0">
                <a:solidFill>
                  <a:srgbClr val="000000"/>
                </a:solidFill>
              </a:rPr>
              <a:t>Plasma </a:t>
            </a:r>
            <a:r>
              <a:rPr lang="en-GB" sz="3200" dirty="0">
                <a:solidFill>
                  <a:srgbClr val="000000"/>
                </a:solidFill>
              </a:rPr>
              <a:t>Wave Turbulence is </a:t>
            </a:r>
          </a:p>
          <a:p>
            <a:pPr algn="ctr">
              <a:buClr>
                <a:srgbClr val="FF66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3200" dirty="0">
                <a:solidFill>
                  <a:srgbClr val="000000"/>
                </a:solidFill>
              </a:rPr>
              <a:t>an important channel for the release </a:t>
            </a:r>
            <a:r>
              <a:rPr lang="en-GB" sz="3200" dirty="0" smtClean="0">
                <a:solidFill>
                  <a:srgbClr val="000000"/>
                </a:solidFill>
              </a:rPr>
              <a:t>of free-energy in high energy astrophysical sources</a:t>
            </a:r>
            <a:endParaRPr lang="en-GB" sz="3200" dirty="0">
              <a:solidFill>
                <a:srgbClr val="000000"/>
              </a:solidFill>
            </a:endParaRPr>
          </a:p>
          <a:p>
            <a:pPr algn="ctr">
              <a:buClr>
                <a:srgbClr val="FF66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GB" sz="3200" dirty="0">
              <a:solidFill>
                <a:srgbClr val="000000"/>
              </a:solidFill>
            </a:endParaRPr>
          </a:p>
          <a:p>
            <a:pPr algn="ctr">
              <a:buClr>
                <a:srgbClr val="FF66FF"/>
              </a:buClr>
              <a:buFont typeface="Times New Roman" pitchFamily="18" charset="0"/>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3200" dirty="0" smtClean="0">
                <a:solidFill>
                  <a:srgbClr val="000000"/>
                </a:solidFill>
              </a:rPr>
              <a:t>Stochastic </a:t>
            </a:r>
            <a:r>
              <a:rPr lang="en-GB" sz="3200" dirty="0">
                <a:solidFill>
                  <a:srgbClr val="000000"/>
                </a:solidFill>
              </a:rPr>
              <a:t>Acceleration by it </a:t>
            </a:r>
            <a:r>
              <a:rPr lang="en-GB" sz="3200" dirty="0" smtClean="0">
                <a:solidFill>
                  <a:srgbClr val="000000"/>
                </a:solidFill>
              </a:rPr>
              <a:t>can lead to a quantitative treatment of plasma heating and acceleration of non-thermal particles</a:t>
            </a:r>
            <a:endParaRPr lang="en-GB" sz="3200" dirty="0">
              <a:solidFill>
                <a:srgbClr val="000000"/>
              </a:solidFill>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57200" rtl="0" eaLnBrk="0" fontAlgn="base" latinLnBrk="0" hangingPunct="0">
          <a:lnSpc>
            <a:spcPct val="100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2316</TotalTime>
  <Words>2354</Words>
  <PresentationFormat>On-screen Show (4:3)</PresentationFormat>
  <Paragraphs>198</Paragraphs>
  <Slides>51</Slides>
  <Notes>34</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51</vt:i4>
      </vt:variant>
    </vt:vector>
  </HeadingPairs>
  <TitlesOfParts>
    <vt:vector size="54" baseType="lpstr">
      <vt:lpstr>Default Design</vt:lpstr>
      <vt:lpstr>Microsoft Equation 3.0</vt:lpstr>
      <vt:lpstr>Equation</vt:lpstr>
      <vt:lpstr>Stochastic Particle Acceleration in High Energy Astrophysical Sources</vt:lpstr>
      <vt:lpstr>Outline</vt:lpstr>
      <vt:lpstr>Slide 3</vt:lpstr>
      <vt:lpstr>Slide 4</vt:lpstr>
      <vt:lpstr>Slide 5</vt:lpstr>
      <vt:lpstr>III: Shock Model</vt:lpstr>
      <vt:lpstr>III: Shock Model</vt:lpstr>
      <vt:lpstr>IV: Acceleration Efficiency</vt:lpstr>
      <vt:lpstr>IV: Solar Energetic Ions</vt:lpstr>
      <vt:lpstr>V: Free Energy Dissipation and Turbulence</vt:lpstr>
      <vt:lpstr>V: Turbulence Cascade</vt:lpstr>
      <vt:lpstr>V: Diffusion Approximation</vt:lpstr>
      <vt:lpstr>V: Dispersion Relation</vt:lpstr>
      <vt:lpstr>Slide 14</vt:lpstr>
      <vt:lpstr>Slide 15</vt:lpstr>
      <vt:lpstr>Slide 16</vt:lpstr>
      <vt:lpstr>V: Damping Effects</vt:lpstr>
      <vt:lpstr>Slide 18</vt:lpstr>
      <vt:lpstr>Slide 19</vt:lpstr>
      <vt:lpstr>V: Dispersion Relation</vt:lpstr>
      <vt:lpstr>V: Electron-Whistler Resonance</vt:lpstr>
      <vt:lpstr>V: Dispersion Relation</vt:lpstr>
      <vt:lpstr>V:3He vs 4He</vt:lpstr>
      <vt:lpstr>V: 3He vs. 4He</vt:lpstr>
      <vt:lpstr>V: A Complete Treatment of Stochastic Acceleration and Plasma Heating</vt:lpstr>
      <vt:lpstr>V: A Complete Treatment of Particle Acceleration in Magnetized Dissipative Plasmas</vt:lpstr>
      <vt:lpstr>Observations</vt:lpstr>
      <vt:lpstr>Challenges to the Hadronic Models</vt:lpstr>
      <vt:lpstr>Challenges to the Hadronic Models</vt:lpstr>
      <vt:lpstr>Challenges to the Hadronic Models</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VI. Conclusions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liusm</dc:creator>
  <cp:lastModifiedBy>liusm</cp:lastModifiedBy>
  <cp:revision>185</cp:revision>
  <dcterms:modified xsi:type="dcterms:W3CDTF">2008-11-02T08:30:12Z</dcterms:modified>
</cp:coreProperties>
</file>